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2uHN/ZVFex4QpmlBrDvZUiD/R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E391A7-F638-4549-91E2-A61D3A5C48E7}">
  <a:tblStyle styleId="{F8E391A7-F638-4549-91E2-A61D3A5C48E7}"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4E7"/>
          </a:solidFill>
        </a:fill>
      </a:tcStyle>
    </a:wholeTbl>
    <a:band1H>
      <a:tcTxStyle b="off" i="off"/>
      <a:tcStyle>
        <a:fill>
          <a:solidFill>
            <a:srgbClr val="DBE9CB"/>
          </a:solidFill>
        </a:fill>
      </a:tcStyle>
    </a:band1H>
    <a:band2H>
      <a:tcTxStyle b="off" i="off"/>
    </a:band2H>
    <a:band1V>
      <a:tcTxStyle b="off" i="off"/>
      <a:tcStyle>
        <a:fill>
          <a:solidFill>
            <a:srgbClr val="DBE9CB"/>
          </a:solidFill>
        </a:fill>
      </a:tcStyle>
    </a:band1V>
    <a:band2V>
      <a:tcTxStyle b="off" i="off"/>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81283b8e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f81283b8e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9d1b3ae73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9d1b3ae73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9d1b3ae739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9d1b3a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9d1b3ae739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9d1b3ae73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5"/>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FEFEF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93" name="Google Shape;93;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6"/>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FEFEFE"/>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26"/>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FEFEF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100" name="Google Shape;100;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2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2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7"/>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7"/>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FEFEF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108" name="Google Shape;108;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8"/>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FEFEFE"/>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28"/>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FEFEF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115" name="Google Shape;115;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p2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2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9"/>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2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FEFEF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124" name="Google Shape;124;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0"/>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1"/>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1"/>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1" name="Shape 31"/>
        <p:cNvGrpSpPr/>
        <p:nvPr/>
      </p:nvGrpSpPr>
      <p:grpSpPr>
        <a:xfrm>
          <a:off x="0" y="0"/>
          <a:ext cx="0" cy="0"/>
          <a:chOff x="0" y="0"/>
          <a:chExt cx="0" cy="0"/>
        </a:xfrm>
      </p:grpSpPr>
      <p:grpSp>
        <p:nvGrpSpPr>
          <p:cNvPr id="32" name="Google Shape;32;p18"/>
          <p:cNvGrpSpPr/>
          <p:nvPr/>
        </p:nvGrpSpPr>
        <p:grpSpPr>
          <a:xfrm>
            <a:off x="0" y="-8467"/>
            <a:ext cx="12192000" cy="6866467"/>
            <a:chOff x="0" y="-8467"/>
            <a:chExt cx="12192000" cy="6866467"/>
          </a:xfrm>
        </p:grpSpPr>
        <p:cxnSp>
          <p:nvCxnSpPr>
            <p:cNvPr id="33" name="Google Shape;33;p18"/>
            <p:cNvCxnSpPr/>
            <p:nvPr/>
          </p:nvCxnSpPr>
          <p:spPr>
            <a:xfrm>
              <a:off x="9371012" y="0"/>
              <a:ext cx="1219200" cy="6858000"/>
            </a:xfrm>
            <a:prstGeom prst="straightConnector1">
              <a:avLst/>
            </a:prstGeom>
            <a:noFill/>
            <a:ln cap="flat" cmpd="sng" w="9525">
              <a:solidFill>
                <a:srgbClr val="262626"/>
              </a:solidFill>
              <a:prstDash val="solid"/>
              <a:round/>
              <a:headEnd len="sm" w="sm" type="none"/>
              <a:tailEnd len="sm" w="sm" type="none"/>
            </a:ln>
          </p:spPr>
        </p:cxnSp>
        <p:cxnSp>
          <p:nvCxnSpPr>
            <p:cNvPr id="34" name="Google Shape;34;p18"/>
            <p:cNvCxnSpPr/>
            <p:nvPr/>
          </p:nvCxnSpPr>
          <p:spPr>
            <a:xfrm flipH="1">
              <a:off x="7425267" y="3681413"/>
              <a:ext cx="4763558" cy="3176587"/>
            </a:xfrm>
            <a:prstGeom prst="straightConnector1">
              <a:avLst/>
            </a:prstGeom>
            <a:noFill/>
            <a:ln cap="flat" cmpd="sng" w="9525">
              <a:solidFill>
                <a:srgbClr val="262626"/>
              </a:solidFill>
              <a:prstDash val="solid"/>
              <a:round/>
              <a:headEnd len="sm" w="sm" type="none"/>
              <a:tailEnd len="sm" w="sm" type="none"/>
            </a:ln>
          </p:spPr>
        </p:cxnSp>
        <p:sp>
          <p:nvSpPr>
            <p:cNvPr id="35" name="Google Shape;35;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6" name="Google Shape;36;p1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7" name="Google Shape;37;p18"/>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9" name="Google Shape;39;p1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40" name="Google Shape;40;p1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41" name="Google Shape;41;p1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8"/>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18"/>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FEFEFE"/>
                </a:solidFill>
              </a:defRPr>
            </a:lvl1pPr>
            <a:lvl2pPr lvl="1" algn="ctr">
              <a:lnSpc>
                <a:spcPct val="100000"/>
              </a:lnSpc>
              <a:spcBef>
                <a:spcPts val="1000"/>
              </a:spcBef>
              <a:spcAft>
                <a:spcPts val="0"/>
              </a:spcAft>
              <a:buSzPts val="1280"/>
              <a:buNone/>
              <a:defRPr>
                <a:solidFill>
                  <a:schemeClr val="lt1"/>
                </a:solidFill>
              </a:defRPr>
            </a:lvl2pPr>
            <a:lvl3pPr lvl="2" algn="ctr">
              <a:lnSpc>
                <a:spcPct val="100000"/>
              </a:lnSpc>
              <a:spcBef>
                <a:spcPts val="1000"/>
              </a:spcBef>
              <a:spcAft>
                <a:spcPts val="0"/>
              </a:spcAft>
              <a:buSzPts val="1120"/>
              <a:buNone/>
              <a:defRPr>
                <a:solidFill>
                  <a:schemeClr val="lt1"/>
                </a:solidFill>
              </a:defRPr>
            </a:lvl3pPr>
            <a:lvl4pPr lvl="3" algn="ctr">
              <a:lnSpc>
                <a:spcPct val="100000"/>
              </a:lnSpc>
              <a:spcBef>
                <a:spcPts val="1000"/>
              </a:spcBef>
              <a:spcAft>
                <a:spcPts val="0"/>
              </a:spcAft>
              <a:buSzPts val="960"/>
              <a:buNone/>
              <a:defRPr>
                <a:solidFill>
                  <a:schemeClr val="lt1"/>
                </a:solidFill>
              </a:defRPr>
            </a:lvl4pPr>
            <a:lvl5pPr lvl="4" algn="ctr">
              <a:lnSpc>
                <a:spcPct val="100000"/>
              </a:lnSpc>
              <a:spcBef>
                <a:spcPts val="1000"/>
              </a:spcBef>
              <a:spcAft>
                <a:spcPts val="0"/>
              </a:spcAft>
              <a:buSzPts val="960"/>
              <a:buNone/>
              <a:defRPr>
                <a:solidFill>
                  <a:schemeClr val="lt1"/>
                </a:solidFill>
              </a:defRPr>
            </a:lvl5pPr>
            <a:lvl6pPr lvl="5" algn="ctr">
              <a:lnSpc>
                <a:spcPct val="100000"/>
              </a:lnSpc>
              <a:spcBef>
                <a:spcPts val="1000"/>
              </a:spcBef>
              <a:spcAft>
                <a:spcPts val="0"/>
              </a:spcAft>
              <a:buSzPts val="960"/>
              <a:buNone/>
              <a:defRPr>
                <a:solidFill>
                  <a:schemeClr val="lt1"/>
                </a:solidFill>
              </a:defRPr>
            </a:lvl6pPr>
            <a:lvl7pPr lvl="6" algn="ctr">
              <a:lnSpc>
                <a:spcPct val="100000"/>
              </a:lnSpc>
              <a:spcBef>
                <a:spcPts val="1000"/>
              </a:spcBef>
              <a:spcAft>
                <a:spcPts val="0"/>
              </a:spcAft>
              <a:buSzPts val="960"/>
              <a:buNone/>
              <a:defRPr>
                <a:solidFill>
                  <a:schemeClr val="lt1"/>
                </a:solidFill>
              </a:defRPr>
            </a:lvl7pPr>
            <a:lvl8pPr lvl="7" algn="ctr">
              <a:lnSpc>
                <a:spcPct val="100000"/>
              </a:lnSpc>
              <a:spcBef>
                <a:spcPts val="1000"/>
              </a:spcBef>
              <a:spcAft>
                <a:spcPts val="0"/>
              </a:spcAft>
              <a:buSzPts val="960"/>
              <a:buNone/>
              <a:defRPr>
                <a:solidFill>
                  <a:schemeClr val="lt1"/>
                </a:solidFill>
              </a:defRPr>
            </a:lvl8pPr>
            <a:lvl9pPr lvl="8" algn="ctr">
              <a:lnSpc>
                <a:spcPct val="100000"/>
              </a:lnSpc>
              <a:spcBef>
                <a:spcPts val="1000"/>
              </a:spcBef>
              <a:spcAft>
                <a:spcPts val="0"/>
              </a:spcAft>
              <a:buSzPts val="960"/>
              <a:buNone/>
              <a:defRPr>
                <a:solidFill>
                  <a:schemeClr val="lt1"/>
                </a:solidFill>
              </a:defRPr>
            </a:lvl9pPr>
          </a:lstStyle>
          <a:p/>
        </p:txBody>
      </p:sp>
      <p:sp>
        <p:nvSpPr>
          <p:cNvPr id="45" name="Google Shape;45;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1" name="Google Shape;51;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2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FEFEF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57" name="Google Shape;57;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1"/>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3" name="Google Shape;63;p21"/>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0" name="Google Shape;70;p2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1" name="Google Shape;71;p2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2" name="Google Shape;72;p2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3" name="Google Shape;7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3"/>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23"/>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4"/>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4"/>
          <p:cNvSpPr/>
          <p:nvPr>
            <p:ph idx="2" type="pic"/>
          </p:nvPr>
        </p:nvSpPr>
        <p:spPr>
          <a:xfrm>
            <a:off x="677334" y="609600"/>
            <a:ext cx="8596668" cy="3845718"/>
          </a:xfrm>
          <a:prstGeom prst="rect">
            <a:avLst/>
          </a:prstGeom>
          <a:noFill/>
          <a:ln>
            <a:noFill/>
          </a:ln>
        </p:spPr>
      </p:sp>
      <p:sp>
        <p:nvSpPr>
          <p:cNvPr id="86" name="Google Shape;86;p24"/>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grpSp>
        <p:nvGrpSpPr>
          <p:cNvPr id="6" name="Google Shape;6;p15"/>
          <p:cNvGrpSpPr/>
          <p:nvPr/>
        </p:nvGrpSpPr>
        <p:grpSpPr>
          <a:xfrm>
            <a:off x="0" y="-8467"/>
            <a:ext cx="12192000" cy="6866467"/>
            <a:chOff x="0" y="-8467"/>
            <a:chExt cx="12192000" cy="6866467"/>
          </a:xfrm>
        </p:grpSpPr>
        <p:cxnSp>
          <p:nvCxnSpPr>
            <p:cNvPr id="7" name="Google Shape;7;p15"/>
            <p:cNvCxnSpPr/>
            <p:nvPr/>
          </p:nvCxnSpPr>
          <p:spPr>
            <a:xfrm>
              <a:off x="9371012" y="0"/>
              <a:ext cx="1219200" cy="6858000"/>
            </a:xfrm>
            <a:prstGeom prst="straightConnector1">
              <a:avLst/>
            </a:prstGeom>
            <a:noFill/>
            <a:ln cap="flat" cmpd="sng" w="9525">
              <a:solidFill>
                <a:srgbClr val="262626"/>
              </a:solidFill>
              <a:prstDash val="solid"/>
              <a:round/>
              <a:headEnd len="sm" w="sm" type="none"/>
              <a:tailEnd len="sm" w="sm" type="none"/>
            </a:ln>
          </p:spPr>
        </p:cxnSp>
        <p:cxnSp>
          <p:nvCxnSpPr>
            <p:cNvPr id="8" name="Google Shape;8;p15"/>
            <p:cNvCxnSpPr/>
            <p:nvPr/>
          </p:nvCxnSpPr>
          <p:spPr>
            <a:xfrm flipH="1">
              <a:off x="7425267" y="3681413"/>
              <a:ext cx="4763558" cy="3176587"/>
            </a:xfrm>
            <a:prstGeom prst="straightConnector1">
              <a:avLst/>
            </a:prstGeom>
            <a:noFill/>
            <a:ln cap="flat" cmpd="sng" w="9525">
              <a:solidFill>
                <a:srgbClr val="262626"/>
              </a:solidFill>
              <a:prstDash val="solid"/>
              <a:round/>
              <a:headEnd len="sm" w="sm" type="none"/>
              <a:tailEnd len="sm" w="sm" type="none"/>
            </a:ln>
          </p:spPr>
        </p:cxnSp>
        <p:sp>
          <p:nvSpPr>
            <p:cNvPr id="9" name="Google Shape;9;p1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5"/>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5"/>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8" name="Google Shape;18;p1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FEFEFE"/>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FEFEFE"/>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FEFEFE"/>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9pPr>
          </a:lstStyle>
          <a:p/>
        </p:txBody>
      </p:sp>
      <p:sp>
        <p:nvSpPr>
          <p:cNvPr id="19" name="Google Shape;19;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20" name="Google Shape;20;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21" name="Google Shape;21;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mailto:c.adams@Joydens.org"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6.png"/><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2.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1"/>
          <p:cNvSpPr/>
          <p:nvPr/>
        </p:nvSpPr>
        <p:spPr>
          <a:xfrm>
            <a:off x="1579419" y="357448"/>
            <a:ext cx="7173884" cy="198234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400"/>
              <a:buFont typeface="Arial"/>
              <a:buNone/>
            </a:pPr>
            <a:r>
              <a:t/>
            </a:r>
            <a:endParaRPr>
              <a:solidFill>
                <a:srgbClr val="698D1B"/>
              </a:solidFill>
            </a:endParaRPr>
          </a:p>
          <a:p>
            <a:pPr indent="0" lvl="0" marL="0" marR="0" rtl="0" algn="ctr">
              <a:lnSpc>
                <a:spcPct val="100000"/>
              </a:lnSpc>
              <a:spcBef>
                <a:spcPts val="0"/>
              </a:spcBef>
              <a:spcAft>
                <a:spcPts val="0"/>
              </a:spcAft>
              <a:buClr>
                <a:srgbClr val="000000"/>
              </a:buClr>
              <a:buSzPts val="4400"/>
              <a:buFont typeface="Arial"/>
              <a:buNone/>
            </a:pPr>
            <a:r>
              <a:rPr i="0" lang="en-GB" sz="4400" u="none" cap="none" strike="noStrike">
                <a:solidFill>
                  <a:srgbClr val="274E13"/>
                </a:solidFill>
              </a:rPr>
              <a:t>Welcome to </a:t>
            </a:r>
            <a:endParaRPr i="0" sz="1400" u="none" cap="none" strike="noStrike">
              <a:solidFill>
                <a:srgbClr val="274E13"/>
              </a:solidFill>
            </a:endParaRPr>
          </a:p>
          <a:p>
            <a:pPr indent="0" lvl="0" marL="0" marR="0" rtl="0" algn="ctr">
              <a:lnSpc>
                <a:spcPct val="100000"/>
              </a:lnSpc>
              <a:spcBef>
                <a:spcPts val="0"/>
              </a:spcBef>
              <a:spcAft>
                <a:spcPts val="0"/>
              </a:spcAft>
              <a:buClr>
                <a:srgbClr val="000000"/>
              </a:buClr>
              <a:buSzPts val="4400"/>
              <a:buFont typeface="Arial"/>
              <a:buNone/>
            </a:pPr>
            <a:r>
              <a:rPr i="0" lang="en-GB" sz="4400" u="none" cap="none" strike="noStrike">
                <a:solidFill>
                  <a:srgbClr val="274E13"/>
                </a:solidFill>
              </a:rPr>
              <a:t>Joydens Wood Infant School </a:t>
            </a:r>
            <a:endParaRPr i="0" sz="1400" u="none" cap="none" strike="noStrike">
              <a:solidFill>
                <a:srgbClr val="274E13"/>
              </a:solidFill>
            </a:endParaRPr>
          </a:p>
        </p:txBody>
      </p:sp>
      <p:pic>
        <p:nvPicPr>
          <p:cNvPr id="144" name="Google Shape;144;p1"/>
          <p:cNvPicPr preferRelativeResize="0"/>
          <p:nvPr/>
        </p:nvPicPr>
        <p:blipFill rotWithShape="1">
          <a:blip r:embed="rId3">
            <a:alphaModFix/>
          </a:blip>
          <a:srcRect b="0" l="0" r="0" t="0"/>
          <a:stretch/>
        </p:blipFill>
        <p:spPr>
          <a:xfrm>
            <a:off x="4210787" y="2688178"/>
            <a:ext cx="1911148" cy="23553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i="0" lang="en-GB" sz="3600" u="none" cap="none" strike="noStrike">
                <a:solidFill>
                  <a:schemeClr val="accent1"/>
                </a:solidFill>
                <a:extLst>
                  <a:ext uri="http://customooxmlschemas.google.com/">
                    <go:slidesCustomData xmlns:go="http://customooxmlschemas.google.com/" textRoundtripDataId="2"/>
                  </a:ext>
                </a:extLst>
              </a:rPr>
              <a:t>Pastoral Support</a:t>
            </a:r>
            <a:endParaRPr i="0" sz="3600" u="none" cap="none" strike="noStrike">
              <a:solidFill>
                <a:schemeClr val="accent1"/>
              </a:solidFill>
            </a:endParaRPr>
          </a:p>
        </p:txBody>
      </p:sp>
      <p:sp>
        <p:nvSpPr>
          <p:cNvPr id="211" name="Google Shape;211;p6"/>
          <p:cNvSpPr txBox="1"/>
          <p:nvPr/>
        </p:nvSpPr>
        <p:spPr>
          <a:xfrm>
            <a:off x="820100" y="1729050"/>
            <a:ext cx="8286600" cy="4833300"/>
          </a:xfrm>
          <a:prstGeom prst="rect">
            <a:avLst/>
          </a:prstGeom>
          <a:noFill/>
          <a:ln>
            <a:noFill/>
          </a:ln>
        </p:spPr>
        <p:txBody>
          <a:bodyPr anchorCtr="0" anchor="t" bIns="45700" lIns="91425" spcFirstLastPara="1" rIns="91425" wrap="square" tIns="45700">
            <a:spAutoFit/>
          </a:bodyPr>
          <a:lstStyle/>
          <a:p>
            <a:pPr indent="-298450" lvl="0" marL="285750" marR="0" rtl="0" algn="l">
              <a:lnSpc>
                <a:spcPct val="150000"/>
              </a:lnSpc>
              <a:spcBef>
                <a:spcPts val="0"/>
              </a:spcBef>
              <a:spcAft>
                <a:spcPts val="0"/>
              </a:spcAft>
              <a:buClr>
                <a:schemeClr val="lt1"/>
              </a:buClr>
              <a:buSzPts val="1800"/>
              <a:buChar char="•"/>
            </a:pPr>
            <a:r>
              <a:rPr i="0" lang="en-GB" sz="1800" u="none" cap="none" strike="noStrike">
                <a:solidFill>
                  <a:schemeClr val="lt1"/>
                </a:solidFill>
              </a:rPr>
              <a:t>The </a:t>
            </a:r>
            <a:r>
              <a:rPr lang="en-GB" sz="1800">
                <a:solidFill>
                  <a:schemeClr val="lt1"/>
                </a:solidFill>
              </a:rPr>
              <a:t>Nurture School</a:t>
            </a:r>
            <a:endParaRPr i="0" sz="1800" u="none" cap="none" strike="noStrike">
              <a:solidFill>
                <a:schemeClr val="lt1"/>
              </a:solidFill>
            </a:endParaRPr>
          </a:p>
          <a:p>
            <a:pPr indent="-2984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Wellbeing Practitioner</a:t>
            </a:r>
            <a:endParaRPr i="0" sz="1600" u="none" cap="none" strike="noStrike">
              <a:solidFill>
                <a:srgbClr val="000000"/>
              </a:solidFill>
            </a:endParaRPr>
          </a:p>
          <a:p>
            <a:pPr indent="-2984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Specialist Support </a:t>
            </a:r>
            <a:endParaRPr i="0" sz="1800" u="none" cap="none" strike="noStrike">
              <a:solidFill>
                <a:schemeClr val="lt1"/>
              </a:solidFill>
            </a:endParaRPr>
          </a:p>
          <a:p>
            <a:pPr indent="-2984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Jigsaw Programme </a:t>
            </a:r>
            <a:endParaRPr i="0" sz="1800" u="none" cap="none" strike="noStrike">
              <a:solidFill>
                <a:schemeClr val="lt1"/>
              </a:solidFill>
            </a:endParaRPr>
          </a:p>
          <a:p>
            <a:pPr indent="0" lvl="0" marL="0" rtl="0" algn="ctr">
              <a:spcBef>
                <a:spcPts val="0"/>
              </a:spcBef>
              <a:spcAft>
                <a:spcPts val="0"/>
              </a:spcAft>
              <a:buNone/>
            </a:pPr>
            <a:r>
              <a:t/>
            </a:r>
            <a:endParaRPr sz="1800">
              <a:solidFill>
                <a:schemeClr val="lt1"/>
              </a:solidFill>
            </a:endParaRPr>
          </a:p>
          <a:p>
            <a:pPr indent="0" lvl="0" marL="0" rtl="0" algn="l">
              <a:spcBef>
                <a:spcPts val="0"/>
              </a:spcBef>
              <a:spcAft>
                <a:spcPts val="0"/>
              </a:spcAft>
              <a:buNone/>
            </a:pPr>
            <a:r>
              <a:rPr lang="en-GB" sz="1800">
                <a:solidFill>
                  <a:schemeClr val="lt1"/>
                </a:solidFill>
              </a:rPr>
              <a:t>Our pastoral aim is to equip children to understand who they are, to be healthy, happy and caring people.</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GB" sz="1800">
                <a:solidFill>
                  <a:schemeClr val="lt1"/>
                </a:solidFill>
              </a:rPr>
              <a:t>There is a strong emphasis on emotional wellbeing and mental health.</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Clr>
                <a:schemeClr val="dk1"/>
              </a:buClr>
              <a:buSzPts val="1800"/>
              <a:buFont typeface="Arial"/>
              <a:buNone/>
            </a:pPr>
            <a:r>
              <a:rPr lang="en-GB" sz="1800">
                <a:solidFill>
                  <a:schemeClr val="lt1"/>
                </a:solidFill>
              </a:rPr>
              <a:t>Mrs Adams is a our Senior Mental Health Lead and can be contacted </a:t>
            </a:r>
            <a:endParaRPr sz="1800">
              <a:solidFill>
                <a:schemeClr val="dk1"/>
              </a:solidFill>
            </a:endParaRPr>
          </a:p>
          <a:p>
            <a:pPr indent="0" lvl="0" marL="0" rtl="0" algn="l">
              <a:spcBef>
                <a:spcPts val="0"/>
              </a:spcBef>
              <a:spcAft>
                <a:spcPts val="0"/>
              </a:spcAft>
              <a:buClr>
                <a:schemeClr val="dk1"/>
              </a:buClr>
              <a:buSzPts val="1800"/>
              <a:buFont typeface="Arial"/>
              <a:buNone/>
            </a:pPr>
            <a:r>
              <a:rPr lang="en-GB" sz="1800">
                <a:solidFill>
                  <a:schemeClr val="lt1"/>
                </a:solidFill>
              </a:rPr>
              <a:t>via email </a:t>
            </a:r>
            <a:r>
              <a:rPr lang="en-GB" sz="1800" u="sng">
                <a:solidFill>
                  <a:schemeClr val="lt1"/>
                </a:solidFill>
                <a:hlinkClick r:id="rId3">
                  <a:extLst>
                    <a:ext uri="{A12FA001-AC4F-418D-AE19-62706E023703}">
                      <ahyp:hlinkClr val="tx"/>
                    </a:ext>
                  </a:extLst>
                </a:hlinkClick>
              </a:rPr>
              <a:t>c.adams@joydens.org</a:t>
            </a:r>
            <a:r>
              <a:rPr lang="en-GB" sz="1800">
                <a:solidFill>
                  <a:schemeClr val="lt1"/>
                </a:solidFill>
              </a:rPr>
              <a:t> if you feel your child will need </a:t>
            </a:r>
            <a:endParaRPr sz="1800">
              <a:solidFill>
                <a:schemeClr val="dk1"/>
              </a:solidFill>
            </a:endParaRPr>
          </a:p>
          <a:p>
            <a:pPr indent="0" lvl="0" marL="0" rtl="0" algn="l">
              <a:spcBef>
                <a:spcPts val="0"/>
              </a:spcBef>
              <a:spcAft>
                <a:spcPts val="0"/>
              </a:spcAft>
              <a:buClr>
                <a:schemeClr val="dk1"/>
              </a:buClr>
              <a:buSzPts val="1800"/>
              <a:buFont typeface="Arial"/>
              <a:buNone/>
            </a:pPr>
            <a:r>
              <a:rPr lang="en-GB" sz="1800">
                <a:solidFill>
                  <a:schemeClr val="lt1"/>
                </a:solidFill>
              </a:rPr>
              <a:t>extra pastoral support upon transitioning into school. </a:t>
            </a:r>
            <a:endParaRPr sz="1800">
              <a:solidFill>
                <a:schemeClr val="lt1"/>
              </a:solidFill>
            </a:endParaRPr>
          </a:p>
          <a:p>
            <a:pPr indent="0" lvl="0" marL="101600" marR="0" rtl="0" algn="l">
              <a:lnSpc>
                <a:spcPct val="150000"/>
              </a:lnSpc>
              <a:spcBef>
                <a:spcPts val="600"/>
              </a:spcBef>
              <a:spcAft>
                <a:spcPts val="0"/>
              </a:spcAft>
              <a:buClr>
                <a:schemeClr val="lt1"/>
              </a:buClr>
              <a:buSzPts val="1600"/>
              <a:buFont typeface="Arial"/>
              <a:buNone/>
            </a:pPr>
            <a:r>
              <a:t/>
            </a:r>
            <a:endParaRPr i="0" sz="1800" u="none" cap="none" strike="noStrike">
              <a:solidFill>
                <a:schemeClr val="lt1"/>
              </a:solidFill>
            </a:endParaRPr>
          </a:p>
        </p:txBody>
      </p:sp>
      <p:pic>
        <p:nvPicPr>
          <p:cNvPr descr="Jigsaw PSHE Logo" id="212" name="Google Shape;212;p6"/>
          <p:cNvPicPr preferRelativeResize="0"/>
          <p:nvPr/>
        </p:nvPicPr>
        <p:blipFill rotWithShape="1">
          <a:blip r:embed="rId4">
            <a:alphaModFix/>
          </a:blip>
          <a:srcRect b="0" l="0" r="0" t="0"/>
          <a:stretch/>
        </p:blipFill>
        <p:spPr>
          <a:xfrm>
            <a:off x="8768427" y="4659236"/>
            <a:ext cx="2857500" cy="1657351"/>
          </a:xfrm>
          <a:prstGeom prst="rect">
            <a:avLst/>
          </a:prstGeom>
          <a:noFill/>
          <a:ln>
            <a:noFill/>
          </a:ln>
        </p:spPr>
      </p:pic>
      <p:sp>
        <p:nvSpPr>
          <p:cNvPr id="213" name="Google Shape;213;p6"/>
          <p:cNvSpPr txBox="1"/>
          <p:nvPr/>
        </p:nvSpPr>
        <p:spPr>
          <a:xfrm>
            <a:off x="1512916" y="5619404"/>
            <a:ext cx="7255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7"/>
          <p:cNvPicPr preferRelativeResize="0"/>
          <p:nvPr/>
        </p:nvPicPr>
        <p:blipFill rotWithShape="1">
          <a:blip r:embed="rId3">
            <a:alphaModFix/>
          </a:blip>
          <a:srcRect b="0" l="0" r="0" t="0"/>
          <a:stretch/>
        </p:blipFill>
        <p:spPr>
          <a:xfrm>
            <a:off x="5602670" y="236912"/>
            <a:ext cx="3708766" cy="2420475"/>
          </a:xfrm>
          <a:prstGeom prst="rect">
            <a:avLst/>
          </a:prstGeom>
          <a:noFill/>
          <a:ln>
            <a:noFill/>
          </a:ln>
        </p:spPr>
      </p:pic>
      <p:pic>
        <p:nvPicPr>
          <p:cNvPr id="219" name="Google Shape;219;p7"/>
          <p:cNvPicPr preferRelativeResize="0"/>
          <p:nvPr/>
        </p:nvPicPr>
        <p:blipFill rotWithShape="1">
          <a:blip r:embed="rId4">
            <a:alphaModFix/>
          </a:blip>
          <a:srcRect b="0" l="0" r="0" t="0"/>
          <a:stretch/>
        </p:blipFill>
        <p:spPr>
          <a:xfrm>
            <a:off x="9348961" y="3298707"/>
            <a:ext cx="2058266" cy="3346187"/>
          </a:xfrm>
          <a:prstGeom prst="rect">
            <a:avLst/>
          </a:prstGeom>
          <a:noFill/>
          <a:ln>
            <a:noFill/>
          </a:ln>
        </p:spPr>
      </p:pic>
      <p:pic>
        <p:nvPicPr>
          <p:cNvPr id="220" name="Google Shape;220;p7"/>
          <p:cNvPicPr preferRelativeResize="0"/>
          <p:nvPr/>
        </p:nvPicPr>
        <p:blipFill rotWithShape="1">
          <a:blip r:embed="rId5">
            <a:alphaModFix/>
          </a:blip>
          <a:srcRect b="0" l="0" r="0" t="0"/>
          <a:stretch/>
        </p:blipFill>
        <p:spPr>
          <a:xfrm>
            <a:off x="9576263" y="236912"/>
            <a:ext cx="2199258" cy="2823481"/>
          </a:xfrm>
          <a:prstGeom prst="rect">
            <a:avLst/>
          </a:prstGeom>
          <a:noFill/>
          <a:ln>
            <a:noFill/>
          </a:ln>
        </p:spPr>
      </p:pic>
      <p:pic>
        <p:nvPicPr>
          <p:cNvPr id="221" name="Google Shape;221;p7"/>
          <p:cNvPicPr preferRelativeResize="0"/>
          <p:nvPr/>
        </p:nvPicPr>
        <p:blipFill rotWithShape="1">
          <a:blip r:embed="rId6">
            <a:alphaModFix/>
          </a:blip>
          <a:srcRect b="0" l="0" r="0" t="0"/>
          <a:stretch/>
        </p:blipFill>
        <p:spPr>
          <a:xfrm>
            <a:off x="5602669" y="3030074"/>
            <a:ext cx="3574581" cy="3614819"/>
          </a:xfrm>
          <a:prstGeom prst="rect">
            <a:avLst/>
          </a:prstGeom>
          <a:noFill/>
          <a:ln>
            <a:noFill/>
          </a:ln>
        </p:spPr>
      </p:pic>
      <p:sp>
        <p:nvSpPr>
          <p:cNvPr id="222" name="Google Shape;222;p7"/>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b="0" i="0" lang="en-GB" sz="3600" u="none" cap="none" strike="noStrike">
                <a:solidFill>
                  <a:schemeClr val="accent1"/>
                </a:solidFill>
                <a:latin typeface="Trebuchet MS"/>
                <a:ea typeface="Trebuchet MS"/>
                <a:cs typeface="Trebuchet MS"/>
                <a:sym typeface="Trebuchet MS"/>
              </a:rPr>
              <a:t>Sporting Opportunities</a:t>
            </a:r>
            <a:endParaRPr b="0" i="0" sz="1400" u="none" cap="none" strike="noStrike">
              <a:solidFill>
                <a:srgbClr val="000000"/>
              </a:solidFill>
              <a:latin typeface="Arial"/>
              <a:ea typeface="Arial"/>
              <a:cs typeface="Arial"/>
              <a:sym typeface="Arial"/>
            </a:endParaRPr>
          </a:p>
        </p:txBody>
      </p:sp>
      <p:sp>
        <p:nvSpPr>
          <p:cNvPr id="223" name="Google Shape;223;p7"/>
          <p:cNvSpPr txBox="1"/>
          <p:nvPr/>
        </p:nvSpPr>
        <p:spPr>
          <a:xfrm>
            <a:off x="394828" y="1729047"/>
            <a:ext cx="4943100" cy="3386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Specialist PE teachers </a:t>
            </a:r>
            <a:endParaRPr b="0" i="0" sz="1600" u="none" cap="none" strike="noStrike">
              <a:solidFill>
                <a:schemeClr val="lt1"/>
              </a:solidFill>
              <a:latin typeface="Trebuchet MS"/>
              <a:ea typeface="Trebuchet MS"/>
              <a:cs typeface="Trebuchet MS"/>
              <a:sym typeface="Trebuchet MS"/>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KS1 – 2x PE lessons per week, EYFS – 1x PE lesson per week</a:t>
            </a:r>
            <a:endParaRPr b="0" i="0" sz="1600" u="none" cap="none" strike="noStrike">
              <a:solidFill>
                <a:schemeClr val="lt1"/>
              </a:solidFill>
              <a:latin typeface="Trebuchet MS"/>
              <a:ea typeface="Trebuchet MS"/>
              <a:cs typeface="Trebuchet MS"/>
              <a:sym typeface="Trebuchet MS"/>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Competitive games at lunchtime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Competitions internal/external</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Sports Day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Nurturing interests/</a:t>
            </a:r>
            <a:r>
              <a:rPr lang="en-GB" sz="1600">
                <a:solidFill>
                  <a:schemeClr val="lt1"/>
                </a:solidFill>
                <a:latin typeface="Trebuchet MS"/>
                <a:ea typeface="Trebuchet MS"/>
                <a:cs typeface="Trebuchet MS"/>
                <a:sym typeface="Trebuchet MS"/>
              </a:rPr>
              <a:t>sporting</a:t>
            </a:r>
            <a:r>
              <a:rPr b="0" i="0" lang="en-GB" sz="1600" u="none" cap="none" strike="noStrike">
                <a:solidFill>
                  <a:schemeClr val="lt1"/>
                </a:solidFill>
                <a:latin typeface="Trebuchet MS"/>
                <a:ea typeface="Trebuchet MS"/>
                <a:cs typeface="Trebuchet MS"/>
                <a:sym typeface="Trebuchet MS"/>
              </a:rPr>
              <a:t> talents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Providing clubs  </a:t>
            </a:r>
            <a:endParaRPr b="0" i="0" sz="1400" u="none" cap="none" strike="noStrike">
              <a:solidFill>
                <a:srgbClr val="000000"/>
              </a:solidFill>
              <a:latin typeface="Arial"/>
              <a:ea typeface="Arial"/>
              <a:cs typeface="Arial"/>
              <a:sym typeface="Arial"/>
            </a:endParaRPr>
          </a:p>
        </p:txBody>
      </p:sp>
      <p:pic>
        <p:nvPicPr>
          <p:cNvPr id="224" name="Google Shape;224;p7"/>
          <p:cNvPicPr preferRelativeResize="0"/>
          <p:nvPr/>
        </p:nvPicPr>
        <p:blipFill>
          <a:blip r:embed="rId7">
            <a:alphaModFix/>
          </a:blip>
          <a:stretch>
            <a:fillRect/>
          </a:stretch>
        </p:blipFill>
        <p:spPr>
          <a:xfrm>
            <a:off x="4764098" y="4691075"/>
            <a:ext cx="1841450" cy="184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2000"/>
                                        <p:tgtEl>
                                          <p:spTgt spid="2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Effect filter="fade" transition="in">
                                      <p:cBhvr>
                                        <p:cTn dur="2000"/>
                                        <p:tgtEl>
                                          <p:spTgt spid="2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animEffect filter="fade" transition="in">
                                      <p:cBhvr>
                                        <p:cTn dur="2000"/>
                                        <p:tgtEl>
                                          <p:spTgt spid="2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animEffect filter="fade" transition="in">
                                      <p:cBhvr>
                                        <p:cTn dur="2000"/>
                                        <p:tgtEl>
                                          <p:spTgt spid="2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4" st="4"/>
                                            </p:txEl>
                                          </p:spTgt>
                                        </p:tgtEl>
                                        <p:attrNameLst>
                                          <p:attrName>style.visibility</p:attrName>
                                        </p:attrNameLst>
                                      </p:cBhvr>
                                      <p:to>
                                        <p:strVal val="visible"/>
                                      </p:to>
                                    </p:set>
                                    <p:animEffect filter="fade" transition="in">
                                      <p:cBhvr>
                                        <p:cTn dur="2000"/>
                                        <p:tgtEl>
                                          <p:spTgt spid="2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5" st="5"/>
                                            </p:txEl>
                                          </p:spTgt>
                                        </p:tgtEl>
                                        <p:attrNameLst>
                                          <p:attrName>style.visibility</p:attrName>
                                        </p:attrNameLst>
                                      </p:cBhvr>
                                      <p:to>
                                        <p:strVal val="visible"/>
                                      </p:to>
                                    </p:set>
                                    <p:animEffect filter="fade" transition="in">
                                      <p:cBhvr>
                                        <p:cTn dur="2000"/>
                                        <p:tgtEl>
                                          <p:spTgt spid="2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6" st="6"/>
                                            </p:txEl>
                                          </p:spTgt>
                                        </p:tgtEl>
                                        <p:attrNameLst>
                                          <p:attrName>style.visibility</p:attrName>
                                        </p:attrNameLst>
                                      </p:cBhvr>
                                      <p:to>
                                        <p:strVal val="visible"/>
                                      </p:to>
                                    </p:set>
                                    <p:animEffect filter="fade" transition="in">
                                      <p:cBhvr>
                                        <p:cTn dur="2000"/>
                                        <p:tgtEl>
                                          <p:spTgt spid="22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C:\Users\staff\AppData\Local\Microsoft\Windows\Temporary Internet Files\Content.IE5\G9WZ3GML\Joydens Wood Logo DPD.jpeg" id="229" name="Google Shape;229;p8"/>
          <p:cNvPicPr preferRelativeResize="0"/>
          <p:nvPr/>
        </p:nvPicPr>
        <p:blipFill rotWithShape="1">
          <a:blip r:embed="rId3">
            <a:alphaModFix/>
          </a:blip>
          <a:srcRect b="0" l="0" r="0" t="0"/>
          <a:stretch/>
        </p:blipFill>
        <p:spPr>
          <a:xfrm>
            <a:off x="11350018" y="5860473"/>
            <a:ext cx="833669" cy="972590"/>
          </a:xfrm>
          <a:prstGeom prst="rect">
            <a:avLst/>
          </a:prstGeom>
          <a:noFill/>
          <a:ln>
            <a:noFill/>
          </a:ln>
        </p:spPr>
      </p:pic>
      <p:sp>
        <p:nvSpPr>
          <p:cNvPr id="230" name="Google Shape;230;p8"/>
          <p:cNvSpPr txBox="1"/>
          <p:nvPr/>
        </p:nvSpPr>
        <p:spPr>
          <a:xfrm>
            <a:off x="394828" y="1729047"/>
            <a:ext cx="4765500" cy="3016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50000"/>
              </a:lnSpc>
              <a:spcBef>
                <a:spcPts val="0"/>
              </a:spcBef>
              <a:spcAft>
                <a:spcPts val="0"/>
              </a:spcAft>
              <a:buClr>
                <a:schemeClr val="lt1"/>
              </a:buClr>
              <a:buSzPts val="2000"/>
              <a:buChar char="•"/>
            </a:pPr>
            <a:r>
              <a:rPr i="0" lang="en-GB" sz="2000" u="none" cap="none" strike="noStrike">
                <a:solidFill>
                  <a:schemeClr val="lt1"/>
                </a:solidFill>
              </a:rPr>
              <a:t>Active School Council </a:t>
            </a:r>
            <a:endParaRPr i="0" sz="1800" u="none" cap="none" strike="noStrike">
              <a:solidFill>
                <a:srgbClr val="000000"/>
              </a:solidFill>
            </a:endParaRPr>
          </a:p>
          <a:p>
            <a:pPr indent="-311150" lvl="0" marL="285750" marR="0" rtl="0" algn="l">
              <a:lnSpc>
                <a:spcPct val="150000"/>
              </a:lnSpc>
              <a:spcBef>
                <a:spcPts val="600"/>
              </a:spcBef>
              <a:spcAft>
                <a:spcPts val="0"/>
              </a:spcAft>
              <a:buClr>
                <a:schemeClr val="lt1"/>
              </a:buClr>
              <a:buSzPts val="2000"/>
              <a:buChar char="•"/>
            </a:pPr>
            <a:r>
              <a:rPr i="0" lang="en-GB" sz="2000" u="none" cap="none" strike="noStrike">
                <a:solidFill>
                  <a:schemeClr val="lt1"/>
                </a:solidFill>
              </a:rPr>
              <a:t>Supporting the elderly and vulnerable</a:t>
            </a:r>
            <a:endParaRPr i="0" sz="1800" u="none" cap="none" strike="noStrike">
              <a:solidFill>
                <a:srgbClr val="000000"/>
              </a:solidFill>
            </a:endParaRPr>
          </a:p>
          <a:p>
            <a:pPr indent="-311150" lvl="0" marL="285750" marR="0" rtl="0" algn="l">
              <a:lnSpc>
                <a:spcPct val="150000"/>
              </a:lnSpc>
              <a:spcBef>
                <a:spcPts val="600"/>
              </a:spcBef>
              <a:spcAft>
                <a:spcPts val="0"/>
              </a:spcAft>
              <a:buClr>
                <a:schemeClr val="lt1"/>
              </a:buClr>
              <a:buSzPts val="2000"/>
              <a:buChar char="•"/>
            </a:pPr>
            <a:r>
              <a:rPr i="0" lang="en-GB" sz="2000" u="none" cap="none" strike="noStrike">
                <a:solidFill>
                  <a:schemeClr val="lt1"/>
                </a:solidFill>
              </a:rPr>
              <a:t>Church and Residents Association  </a:t>
            </a:r>
            <a:endParaRPr i="0" sz="1800" u="none" cap="none" strike="noStrike">
              <a:solidFill>
                <a:srgbClr val="000000"/>
              </a:solidFill>
            </a:endParaRPr>
          </a:p>
          <a:p>
            <a:pPr indent="-311150" lvl="0" marL="285750" marR="0" rtl="0" algn="l">
              <a:lnSpc>
                <a:spcPct val="150000"/>
              </a:lnSpc>
              <a:spcBef>
                <a:spcPts val="600"/>
              </a:spcBef>
              <a:spcAft>
                <a:spcPts val="0"/>
              </a:spcAft>
              <a:buClr>
                <a:schemeClr val="lt1"/>
              </a:buClr>
              <a:buSzPts val="2000"/>
              <a:buChar char="•"/>
            </a:pPr>
            <a:r>
              <a:rPr i="0" lang="en-GB" sz="2000" u="none" cap="none" strike="noStrike">
                <a:solidFill>
                  <a:schemeClr val="lt1"/>
                </a:solidFill>
              </a:rPr>
              <a:t>Special Assemblies – parents/community</a:t>
            </a:r>
            <a:endParaRPr i="0" sz="1800" u="none" cap="none" strike="noStrike">
              <a:solidFill>
                <a:srgbClr val="000000"/>
              </a:solidFill>
            </a:endParaRPr>
          </a:p>
          <a:p>
            <a:pPr indent="-311150" lvl="0" marL="285750" marR="0" rtl="0" algn="l">
              <a:lnSpc>
                <a:spcPct val="150000"/>
              </a:lnSpc>
              <a:spcBef>
                <a:spcPts val="600"/>
              </a:spcBef>
              <a:spcAft>
                <a:spcPts val="0"/>
              </a:spcAft>
              <a:buClr>
                <a:schemeClr val="lt1"/>
              </a:buClr>
              <a:buSzPts val="2000"/>
              <a:buChar char="•"/>
            </a:pPr>
            <a:r>
              <a:rPr i="0" lang="en-GB" sz="2000" u="none" cap="none" strike="noStrike">
                <a:solidFill>
                  <a:schemeClr val="lt1"/>
                </a:solidFill>
              </a:rPr>
              <a:t>Working parties  </a:t>
            </a:r>
            <a:endParaRPr i="0" sz="2000" u="none" cap="none" strike="noStrike">
              <a:solidFill>
                <a:schemeClr val="lt1"/>
              </a:solidFill>
            </a:endParaRPr>
          </a:p>
        </p:txBody>
      </p:sp>
      <p:sp>
        <p:nvSpPr>
          <p:cNvPr id="231" name="Google Shape;231;p8"/>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i="0" lang="en-GB" sz="3600" u="none" cap="none" strike="noStrike">
                <a:solidFill>
                  <a:schemeClr val="accent1"/>
                </a:solidFill>
              </a:rPr>
              <a:t>Community</a:t>
            </a:r>
            <a:endParaRPr i="0" sz="1400" u="none" cap="none" strike="noStrike">
              <a:solidFill>
                <a:srgbClr val="000000"/>
              </a:solidFill>
            </a:endParaRPr>
          </a:p>
        </p:txBody>
      </p:sp>
      <p:pic>
        <p:nvPicPr>
          <p:cNvPr id="232" name="Google Shape;232;p8"/>
          <p:cNvPicPr preferRelativeResize="0"/>
          <p:nvPr/>
        </p:nvPicPr>
        <p:blipFill rotWithShape="1">
          <a:blip r:embed="rId4">
            <a:alphaModFix/>
          </a:blip>
          <a:srcRect b="22329" l="0" r="0" t="30640"/>
          <a:stretch/>
        </p:blipFill>
        <p:spPr>
          <a:xfrm>
            <a:off x="9125440" y="44079"/>
            <a:ext cx="2513565" cy="2451841"/>
          </a:xfrm>
          <a:prstGeom prst="rect">
            <a:avLst/>
          </a:prstGeom>
          <a:noFill/>
          <a:ln>
            <a:noFill/>
          </a:ln>
        </p:spPr>
      </p:pic>
      <p:pic>
        <p:nvPicPr>
          <p:cNvPr id="233" name="Google Shape;233;p8"/>
          <p:cNvPicPr preferRelativeResize="0"/>
          <p:nvPr/>
        </p:nvPicPr>
        <p:blipFill rotWithShape="1">
          <a:blip r:embed="rId5">
            <a:alphaModFix/>
          </a:blip>
          <a:srcRect b="59425" l="25211" r="0" t="13785"/>
          <a:stretch/>
        </p:blipFill>
        <p:spPr>
          <a:xfrm>
            <a:off x="5301494" y="56251"/>
            <a:ext cx="3682693" cy="2427495"/>
          </a:xfrm>
          <a:prstGeom prst="rect">
            <a:avLst/>
          </a:prstGeom>
          <a:noFill/>
          <a:ln>
            <a:noFill/>
          </a:ln>
        </p:spPr>
      </p:pic>
      <p:pic>
        <p:nvPicPr>
          <p:cNvPr id="234" name="Google Shape;234;p8"/>
          <p:cNvPicPr preferRelativeResize="0"/>
          <p:nvPr/>
        </p:nvPicPr>
        <p:blipFill rotWithShape="1">
          <a:blip r:embed="rId6">
            <a:alphaModFix/>
          </a:blip>
          <a:srcRect b="20011" l="0" r="0" t="32932"/>
          <a:stretch/>
        </p:blipFill>
        <p:spPr>
          <a:xfrm>
            <a:off x="6393083" y="2587967"/>
            <a:ext cx="4370711" cy="41275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20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20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2000"/>
                                        <p:tgtEl>
                                          <p:spTgt spid="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2000"/>
                                        <p:tgtEl>
                                          <p:spTgt spid="2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2000"/>
                                        <p:tgtEl>
                                          <p:spTgt spid="23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C:\Users\staff\AppData\Local\Microsoft\Windows\Temporary Internet Files\Content.IE5\G9WZ3GML\Joydens Wood Logo DPD.jpeg" id="239" name="Google Shape;239;p9"/>
          <p:cNvPicPr preferRelativeResize="0"/>
          <p:nvPr/>
        </p:nvPicPr>
        <p:blipFill rotWithShape="1">
          <a:blip r:embed="rId3">
            <a:alphaModFix/>
          </a:blip>
          <a:srcRect b="0" l="0" r="0" t="0"/>
          <a:stretch/>
        </p:blipFill>
        <p:spPr>
          <a:xfrm>
            <a:off x="11350018" y="5860473"/>
            <a:ext cx="833669" cy="972590"/>
          </a:xfrm>
          <a:prstGeom prst="rect">
            <a:avLst/>
          </a:prstGeom>
          <a:noFill/>
          <a:ln>
            <a:noFill/>
          </a:ln>
        </p:spPr>
      </p:pic>
      <p:sp>
        <p:nvSpPr>
          <p:cNvPr id="240" name="Google Shape;240;p9"/>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i="0" lang="en-GB" sz="3600" u="none" cap="none" strike="noStrike">
                <a:solidFill>
                  <a:schemeClr val="accent1"/>
                </a:solidFill>
              </a:rPr>
              <a:t>Transition</a:t>
            </a:r>
            <a:endParaRPr i="0" sz="1400" u="none" cap="none" strike="noStrike">
              <a:solidFill>
                <a:srgbClr val="000000"/>
              </a:solidFill>
            </a:endParaRPr>
          </a:p>
        </p:txBody>
      </p:sp>
      <p:sp>
        <p:nvSpPr>
          <p:cNvPr id="241" name="Google Shape;241;p9"/>
          <p:cNvSpPr txBox="1"/>
          <p:nvPr/>
        </p:nvSpPr>
        <p:spPr>
          <a:xfrm>
            <a:off x="296925" y="1656925"/>
            <a:ext cx="5708100" cy="5310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600"/>
              <a:buChar char="•"/>
            </a:pPr>
            <a:r>
              <a:rPr i="0" lang="en-GB" sz="1600" u="none" cap="none" strike="noStrike">
                <a:solidFill>
                  <a:schemeClr val="lt1"/>
                </a:solidFill>
              </a:rPr>
              <a:t>Applying for our school</a:t>
            </a:r>
            <a:br>
              <a:rPr i="0" lang="en-GB" sz="1600" u="none" cap="none" strike="noStrike">
                <a:solidFill>
                  <a:schemeClr val="lt1"/>
                </a:solidFill>
              </a:rPr>
            </a:br>
            <a:r>
              <a:rPr i="0" lang="en-GB" sz="1600" u="none" cap="none" strike="noStrike">
                <a:solidFill>
                  <a:schemeClr val="lt1"/>
                </a:solidFill>
              </a:rPr>
              <a:t>applications open 5</a:t>
            </a:r>
            <a:r>
              <a:rPr baseline="30000" i="0" lang="en-GB" sz="1600" u="none" cap="none" strike="noStrike">
                <a:solidFill>
                  <a:schemeClr val="lt1"/>
                </a:solidFill>
              </a:rPr>
              <a:t>th</a:t>
            </a:r>
            <a:r>
              <a:rPr i="0" lang="en-GB" sz="1600" u="none" cap="none" strike="noStrike">
                <a:solidFill>
                  <a:schemeClr val="lt1"/>
                </a:solidFill>
              </a:rPr>
              <a:t> November – 17</a:t>
            </a:r>
            <a:r>
              <a:rPr baseline="30000" i="0" lang="en-GB" sz="1600" u="none" cap="none" strike="noStrike">
                <a:solidFill>
                  <a:schemeClr val="lt1"/>
                </a:solidFill>
              </a:rPr>
              <a:t>th</a:t>
            </a:r>
            <a:r>
              <a:rPr i="0" lang="en-GB" sz="1600" u="none" cap="none" strike="noStrike">
                <a:solidFill>
                  <a:schemeClr val="lt1"/>
                </a:solidFill>
              </a:rPr>
              <a:t> January </a:t>
            </a:r>
            <a:endParaRPr/>
          </a:p>
          <a:p>
            <a:pPr indent="-285750" lvl="0" marL="285750" marR="0" rtl="0" algn="l">
              <a:lnSpc>
                <a:spcPct val="150000"/>
              </a:lnSpc>
              <a:spcBef>
                <a:spcPts val="0"/>
              </a:spcBef>
              <a:spcAft>
                <a:spcPts val="0"/>
              </a:spcAft>
              <a:buClr>
                <a:schemeClr val="lt1"/>
              </a:buClr>
              <a:buSzPts val="1600"/>
              <a:buChar char="•"/>
            </a:pPr>
            <a:r>
              <a:rPr i="0" lang="en-GB" sz="1600" u="none" cap="none" strike="noStrike">
                <a:solidFill>
                  <a:schemeClr val="lt1"/>
                </a:solidFill>
              </a:rPr>
              <a:t>Preschool visits undertaken by our Senior Leaders – EYFS Lead, SENCo and Senior Mental Health Lead</a:t>
            </a:r>
            <a:endParaRPr i="0" sz="1600" u="none" cap="none" strike="noStrike">
              <a:solidFill>
                <a:schemeClr val="lt1"/>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Transition Stay and Plays (with and without parents)</a:t>
            </a:r>
            <a:endParaRPr i="0" sz="1400" u="none" cap="none" strike="noStrike">
              <a:solidFill>
                <a:srgbClr val="000000"/>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Parents Networking Event (Hayden, clubs, school uniform, SLT, catering) </a:t>
            </a:r>
            <a:endParaRPr i="0" sz="1600" u="none" cap="none" strike="noStrike">
              <a:solidFill>
                <a:schemeClr val="lt1"/>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Home visits in September </a:t>
            </a:r>
            <a:endParaRPr i="0" sz="1400" u="none" cap="none" strike="noStrike">
              <a:solidFill>
                <a:srgbClr val="000000"/>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Allocated a Year 2 Buddy in September who </a:t>
            </a:r>
            <a:br>
              <a:rPr i="0" lang="en-GB" sz="1600" u="none" cap="none" strike="noStrike">
                <a:solidFill>
                  <a:schemeClr val="lt1"/>
                </a:solidFill>
              </a:rPr>
            </a:br>
            <a:r>
              <a:rPr i="0" lang="en-GB" sz="1600" u="none" cap="none" strike="noStrike">
                <a:solidFill>
                  <a:schemeClr val="lt1"/>
                </a:solidFill>
              </a:rPr>
              <a:t>sits with them at lunch in their first few days</a:t>
            </a:r>
            <a:endParaRPr i="0" sz="1600" u="none" cap="none" strike="noStrike">
              <a:solidFill>
                <a:schemeClr val="lt1"/>
              </a:solidFill>
            </a:endParaRPr>
          </a:p>
          <a:p>
            <a:pPr indent="-184150" lvl="0" marL="285750" marR="0" rtl="0" algn="l">
              <a:lnSpc>
                <a:spcPct val="150000"/>
              </a:lnSpc>
              <a:spcBef>
                <a:spcPts val="600"/>
              </a:spcBef>
              <a:spcAft>
                <a:spcPts val="0"/>
              </a:spcAft>
              <a:buClr>
                <a:schemeClr val="lt1"/>
              </a:buClr>
              <a:buSzPts val="1600"/>
              <a:buFont typeface="Arial"/>
              <a:buNone/>
            </a:pPr>
            <a:r>
              <a:t/>
            </a:r>
            <a:endParaRPr i="0" sz="1600" u="none" cap="none" strike="noStrike">
              <a:solidFill>
                <a:schemeClr val="lt1"/>
              </a:solidFill>
            </a:endParaRPr>
          </a:p>
          <a:p>
            <a:pPr indent="0" lvl="0" marL="0" marR="0" rtl="0" algn="l">
              <a:lnSpc>
                <a:spcPct val="150000"/>
              </a:lnSpc>
              <a:spcBef>
                <a:spcPts val="600"/>
              </a:spcBef>
              <a:spcAft>
                <a:spcPts val="0"/>
              </a:spcAft>
              <a:buClr>
                <a:srgbClr val="000000"/>
              </a:buClr>
              <a:buSzPts val="1600"/>
              <a:buFont typeface="Arial"/>
              <a:buNone/>
            </a:pPr>
            <a:r>
              <a:rPr i="0" lang="en-GB" sz="1600" u="none" cap="none" strike="noStrike">
                <a:solidFill>
                  <a:schemeClr val="lt1"/>
                </a:solidFill>
              </a:rPr>
              <a:t> </a:t>
            </a:r>
            <a:endParaRPr i="0" sz="1400" u="none" cap="none" strike="noStrike">
              <a:solidFill>
                <a:srgbClr val="000000"/>
              </a:solidFill>
            </a:endParaRPr>
          </a:p>
          <a:p>
            <a:pPr indent="-184150" lvl="0" marL="285750" marR="0" rtl="0" algn="l">
              <a:lnSpc>
                <a:spcPct val="150000"/>
              </a:lnSpc>
              <a:spcBef>
                <a:spcPts val="600"/>
              </a:spcBef>
              <a:spcAft>
                <a:spcPts val="0"/>
              </a:spcAft>
              <a:buClr>
                <a:schemeClr val="lt1"/>
              </a:buClr>
              <a:buSzPts val="1600"/>
              <a:buFont typeface="Arial"/>
              <a:buNone/>
            </a:pPr>
            <a:r>
              <a:t/>
            </a:r>
            <a:endParaRPr i="0" sz="1600" u="none" cap="none" strike="noStrike">
              <a:solidFill>
                <a:schemeClr val="lt1"/>
              </a:solidFill>
            </a:endParaRPr>
          </a:p>
        </p:txBody>
      </p:sp>
      <p:graphicFrame>
        <p:nvGraphicFramePr>
          <p:cNvPr id="242" name="Google Shape;242;p9"/>
          <p:cNvGraphicFramePr/>
          <p:nvPr/>
        </p:nvGraphicFramePr>
        <p:xfrm>
          <a:off x="6127599" y="1656921"/>
          <a:ext cx="3000000" cy="3000000"/>
        </p:xfrm>
        <a:graphic>
          <a:graphicData uri="http://schemas.openxmlformats.org/drawingml/2006/table">
            <a:tbl>
              <a:tblPr bandRow="1" firstRow="1">
                <a:noFill/>
                <a:tableStyleId>{F8E391A7-F638-4549-91E2-A61D3A5C48E7}</a:tableStyleId>
              </a:tblPr>
              <a:tblGrid>
                <a:gridCol w="1192475"/>
                <a:gridCol w="1253075"/>
                <a:gridCol w="1131875"/>
                <a:gridCol w="1192475"/>
                <a:gridCol w="1192475"/>
              </a:tblGrid>
              <a:tr h="3708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Length of Time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Staggered Start</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8.30-11.30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8.45-1.00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Full Days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Day 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Allocated a timeslot 8.30,8.45,9.00, 9.15 and 9.30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t>✔</a:t>
                      </a:r>
                      <a:endParaRPr sz="3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Day 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Trebuchet MS"/>
                        <a:buNone/>
                      </a:pPr>
                      <a:r>
                        <a:rPr b="0" i="0" lang="en-GB" sz="3200" u="none" cap="none" strike="noStrike">
                          <a:solidFill>
                            <a:srgbClr val="000000"/>
                          </a:solidFill>
                          <a:latin typeface="Trebuchet MS"/>
                          <a:ea typeface="Trebuchet MS"/>
                          <a:cs typeface="Trebuchet MS"/>
                          <a:sym typeface="Trebuchet MS"/>
                        </a:rPr>
                        <a:t>✔</a:t>
                      </a:r>
                      <a:endParaRPr b="0" i="0" sz="3200" u="none" cap="none" strike="noStrike">
                        <a:solidFill>
                          <a:srgbClr val="000000"/>
                        </a:solidFill>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Day 3-4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Trebuchet MS"/>
                        <a:buNone/>
                      </a:pPr>
                      <a:r>
                        <a:rPr b="0" i="0" lang="en-GB" sz="3200" u="none" cap="none" strike="noStrike">
                          <a:solidFill>
                            <a:srgbClr val="000000"/>
                          </a:solidFill>
                          <a:latin typeface="Trebuchet MS"/>
                          <a:ea typeface="Trebuchet MS"/>
                          <a:cs typeface="Trebuchet MS"/>
                          <a:sym typeface="Trebuchet MS"/>
                        </a:rPr>
                        <a:t>✔</a:t>
                      </a:r>
                      <a:endParaRPr b="0" i="0" sz="3200" u="none" cap="none" strike="noStrike">
                        <a:solidFill>
                          <a:srgbClr val="000000"/>
                        </a:solidFill>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Day 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Trebuchet MS"/>
                        <a:buNone/>
                      </a:pPr>
                      <a:r>
                        <a:rPr b="0" i="0" lang="en-GB" sz="3200" u="none" cap="none" strike="noStrike">
                          <a:solidFill>
                            <a:srgbClr val="000000"/>
                          </a:solidFill>
                          <a:latin typeface="Trebuchet MS"/>
                          <a:ea typeface="Trebuchet MS"/>
                          <a:cs typeface="Trebuchet MS"/>
                          <a:sym typeface="Trebuchet MS"/>
                        </a:rPr>
                        <a:t>✔</a:t>
                      </a:r>
                      <a:endParaRPr b="0" i="0" sz="3200" u="none" cap="none" strike="noStrike">
                        <a:solidFill>
                          <a:srgbClr val="000000"/>
                        </a:solidFill>
                        <a:latin typeface="Trebuchet MS"/>
                        <a:ea typeface="Trebuchet MS"/>
                        <a:cs typeface="Trebuchet MS"/>
                        <a:sym typeface="Trebuchet MS"/>
                      </a:endParaRPr>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Effect filter="fade" transition="in">
                                      <p:cBhvr>
                                        <p:cTn dur="2000"/>
                                        <p:tgtEl>
                                          <p:spTgt spid="2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animEffect filter="fade" transition="in">
                                      <p:cBhvr>
                                        <p:cTn dur="2000"/>
                                        <p:tgtEl>
                                          <p:spTgt spid="2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animEffect filter="fade" transition="in">
                                      <p:cBhvr>
                                        <p:cTn dur="2000"/>
                                        <p:tgtEl>
                                          <p:spTgt spid="2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animEffect filter="fade" transition="in">
                                      <p:cBhvr>
                                        <p:cTn dur="2000"/>
                                        <p:tgtEl>
                                          <p:spTgt spid="2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animEffect filter="fade" transition="in">
                                      <p:cBhvr>
                                        <p:cTn dur="2000"/>
                                        <p:tgtEl>
                                          <p:spTgt spid="2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5" st="5"/>
                                            </p:txEl>
                                          </p:spTgt>
                                        </p:tgtEl>
                                        <p:attrNameLst>
                                          <p:attrName>style.visibility</p:attrName>
                                        </p:attrNameLst>
                                      </p:cBhvr>
                                      <p:to>
                                        <p:strVal val="visible"/>
                                      </p:to>
                                    </p:set>
                                    <p:animEffect filter="fade" transition="in">
                                      <p:cBhvr>
                                        <p:cTn dur="2000"/>
                                        <p:tgtEl>
                                          <p:spTgt spid="2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6" st="6"/>
                                            </p:txEl>
                                          </p:spTgt>
                                        </p:tgtEl>
                                        <p:attrNameLst>
                                          <p:attrName>style.visibility</p:attrName>
                                        </p:attrNameLst>
                                      </p:cBhvr>
                                      <p:to>
                                        <p:strVal val="visible"/>
                                      </p:to>
                                    </p:set>
                                    <p:animEffect filter="fade" transition="in">
                                      <p:cBhvr>
                                        <p:cTn dur="2000"/>
                                        <p:tgtEl>
                                          <p:spTgt spid="2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7" st="7"/>
                                            </p:txEl>
                                          </p:spTgt>
                                        </p:tgtEl>
                                        <p:attrNameLst>
                                          <p:attrName>style.visibility</p:attrName>
                                        </p:attrNameLst>
                                      </p:cBhvr>
                                      <p:to>
                                        <p:strVal val="visible"/>
                                      </p:to>
                                    </p:set>
                                    <p:animEffect filter="fade" transition="in">
                                      <p:cBhvr>
                                        <p:cTn dur="2000"/>
                                        <p:tgtEl>
                                          <p:spTgt spid="2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8" st="8"/>
                                            </p:txEl>
                                          </p:spTgt>
                                        </p:tgtEl>
                                        <p:attrNameLst>
                                          <p:attrName>style.visibility</p:attrName>
                                        </p:attrNameLst>
                                      </p:cBhvr>
                                      <p:to>
                                        <p:strVal val="visible"/>
                                      </p:to>
                                    </p:set>
                                    <p:animEffect filter="fade" transition="in">
                                      <p:cBhvr>
                                        <p:cTn dur="2000"/>
                                        <p:tgtEl>
                                          <p:spTgt spid="2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C:\Users\staff\AppData\Local\Microsoft\Windows\Temporary Internet Files\Content.IE5\G9WZ3GML\Joydens Wood Logo DPD.jpeg" id="247" name="Google Shape;247;p10"/>
          <p:cNvPicPr preferRelativeResize="0"/>
          <p:nvPr/>
        </p:nvPicPr>
        <p:blipFill rotWithShape="1">
          <a:blip r:embed="rId3">
            <a:alphaModFix/>
          </a:blip>
          <a:srcRect b="0" l="0" r="0" t="0"/>
          <a:stretch/>
        </p:blipFill>
        <p:spPr>
          <a:xfrm>
            <a:off x="11350018" y="5860473"/>
            <a:ext cx="833669" cy="972590"/>
          </a:xfrm>
          <a:prstGeom prst="rect">
            <a:avLst/>
          </a:prstGeom>
          <a:noFill/>
          <a:ln>
            <a:noFill/>
          </a:ln>
        </p:spPr>
      </p:pic>
      <p:sp>
        <p:nvSpPr>
          <p:cNvPr id="248" name="Google Shape;248;p10"/>
          <p:cNvSpPr txBox="1"/>
          <p:nvPr/>
        </p:nvSpPr>
        <p:spPr>
          <a:xfrm>
            <a:off x="220133" y="252153"/>
            <a:ext cx="11741881"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b="0" i="0" lang="en-GB" sz="3600" u="none" cap="none" strike="noStrike">
                <a:solidFill>
                  <a:schemeClr val="accent1"/>
                </a:solidFill>
                <a:latin typeface="Trebuchet MS"/>
                <a:ea typeface="Trebuchet MS"/>
                <a:cs typeface="Trebuchet MS"/>
                <a:sym typeface="Trebuchet MS"/>
              </a:rPr>
              <a:t>Sharing your child’s progress - Class Dojo</a:t>
            </a:r>
            <a:endParaRPr b="0" i="0" sz="1400" u="none" cap="none" strike="noStrike">
              <a:solidFill>
                <a:srgbClr val="000000"/>
              </a:solidFill>
              <a:latin typeface="Arial"/>
              <a:ea typeface="Arial"/>
              <a:cs typeface="Arial"/>
              <a:sym typeface="Arial"/>
            </a:endParaRPr>
          </a:p>
        </p:txBody>
      </p:sp>
      <p:pic>
        <p:nvPicPr>
          <p:cNvPr id="249" name="Google Shape;249;p10"/>
          <p:cNvPicPr preferRelativeResize="0"/>
          <p:nvPr/>
        </p:nvPicPr>
        <p:blipFill rotWithShape="1">
          <a:blip r:embed="rId4">
            <a:alphaModFix/>
          </a:blip>
          <a:srcRect b="0" l="0" r="0" t="0"/>
          <a:stretch/>
        </p:blipFill>
        <p:spPr>
          <a:xfrm>
            <a:off x="3412621" y="1702832"/>
            <a:ext cx="4411122" cy="3452338"/>
          </a:xfrm>
          <a:prstGeom prst="rect">
            <a:avLst/>
          </a:prstGeom>
          <a:noFill/>
          <a:ln>
            <a:noFill/>
          </a:ln>
        </p:spPr>
      </p:pic>
      <p:pic>
        <p:nvPicPr>
          <p:cNvPr id="250" name="Google Shape;250;p10"/>
          <p:cNvPicPr preferRelativeResize="0"/>
          <p:nvPr/>
        </p:nvPicPr>
        <p:blipFill rotWithShape="1">
          <a:blip r:embed="rId5">
            <a:alphaModFix/>
          </a:blip>
          <a:srcRect b="0" l="0" r="0" t="0"/>
          <a:stretch/>
        </p:blipFill>
        <p:spPr>
          <a:xfrm>
            <a:off x="7744363" y="3121179"/>
            <a:ext cx="3364658" cy="3635219"/>
          </a:xfrm>
          <a:prstGeom prst="rect">
            <a:avLst/>
          </a:prstGeom>
          <a:noFill/>
          <a:ln>
            <a:noFill/>
          </a:ln>
        </p:spPr>
      </p:pic>
      <p:pic>
        <p:nvPicPr>
          <p:cNvPr id="251" name="Google Shape;251;p10"/>
          <p:cNvPicPr preferRelativeResize="0"/>
          <p:nvPr/>
        </p:nvPicPr>
        <p:blipFill rotWithShape="1">
          <a:blip r:embed="rId6">
            <a:alphaModFix/>
          </a:blip>
          <a:srcRect b="0" l="0" r="0" t="0"/>
          <a:stretch/>
        </p:blipFill>
        <p:spPr>
          <a:xfrm>
            <a:off x="220131" y="1435891"/>
            <a:ext cx="4754399" cy="3461326"/>
          </a:xfrm>
          <a:prstGeom prst="rect">
            <a:avLst/>
          </a:prstGeom>
          <a:noFill/>
          <a:ln>
            <a:noFill/>
          </a:ln>
        </p:spPr>
      </p:pic>
      <p:pic>
        <p:nvPicPr>
          <p:cNvPr id="252" name="Google Shape;252;p10"/>
          <p:cNvPicPr preferRelativeResize="0"/>
          <p:nvPr/>
        </p:nvPicPr>
        <p:blipFill rotWithShape="1">
          <a:blip r:embed="rId7">
            <a:alphaModFix/>
          </a:blip>
          <a:srcRect b="0" l="0" r="0" t="0"/>
          <a:stretch/>
        </p:blipFill>
        <p:spPr>
          <a:xfrm>
            <a:off x="10084017" y="375931"/>
            <a:ext cx="1797124" cy="4782089"/>
          </a:xfrm>
          <a:prstGeom prst="rect">
            <a:avLst/>
          </a:prstGeom>
          <a:noFill/>
          <a:ln>
            <a:noFill/>
          </a:ln>
        </p:spPr>
      </p:pic>
      <p:pic>
        <p:nvPicPr>
          <p:cNvPr id="253" name="Google Shape;253;p10"/>
          <p:cNvPicPr preferRelativeResize="0"/>
          <p:nvPr/>
        </p:nvPicPr>
        <p:blipFill rotWithShape="1">
          <a:blip r:embed="rId8">
            <a:alphaModFix/>
          </a:blip>
          <a:srcRect b="0" l="0" r="0" t="0"/>
          <a:stretch/>
        </p:blipFill>
        <p:spPr>
          <a:xfrm>
            <a:off x="2689041" y="4508205"/>
            <a:ext cx="2767066" cy="18869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C:\Users\staff\AppData\Local\Microsoft\Windows\Temporary Internet Files\Content.IE5\G9WZ3GML\Joydens Wood Logo DPD.jpeg" id="258" name="Google Shape;258;p11"/>
          <p:cNvPicPr preferRelativeResize="0"/>
          <p:nvPr/>
        </p:nvPicPr>
        <p:blipFill rotWithShape="1">
          <a:blip r:embed="rId3">
            <a:alphaModFix/>
          </a:blip>
          <a:srcRect b="0" l="0" r="0" t="0"/>
          <a:stretch/>
        </p:blipFill>
        <p:spPr>
          <a:xfrm>
            <a:off x="11350018" y="5860473"/>
            <a:ext cx="833669" cy="972590"/>
          </a:xfrm>
          <a:prstGeom prst="rect">
            <a:avLst/>
          </a:prstGeom>
          <a:noFill/>
          <a:ln>
            <a:noFill/>
          </a:ln>
        </p:spPr>
      </p:pic>
      <p:sp>
        <p:nvSpPr>
          <p:cNvPr id="259" name="Google Shape;259;p11"/>
          <p:cNvSpPr txBox="1"/>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i="0" lang="en-GB" sz="3600" u="none" cap="none" strike="noStrike">
                <a:solidFill>
                  <a:schemeClr val="accent1"/>
                </a:solidFill>
              </a:rPr>
              <a:t>Moving On</a:t>
            </a:r>
            <a:endParaRPr i="0" sz="1400" u="none" cap="none" strike="noStrike">
              <a:solidFill>
                <a:srgbClr val="000000"/>
              </a:solidFill>
            </a:endParaRPr>
          </a:p>
        </p:txBody>
      </p:sp>
      <p:sp>
        <p:nvSpPr>
          <p:cNvPr id="260" name="Google Shape;260;p11"/>
          <p:cNvSpPr txBox="1"/>
          <p:nvPr/>
        </p:nvSpPr>
        <p:spPr>
          <a:xfrm>
            <a:off x="479816" y="1531691"/>
            <a:ext cx="3360600" cy="2862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600"/>
              <a:buChar char="•"/>
            </a:pPr>
            <a:r>
              <a:rPr i="0" lang="en-GB" sz="1600" u="none" cap="none" strike="noStrike">
                <a:solidFill>
                  <a:schemeClr val="lt1"/>
                </a:solidFill>
              </a:rPr>
              <a:t>Joydens Wood Junior School</a:t>
            </a:r>
            <a:endParaRPr i="0" sz="1400" u="none" cap="none" strike="noStrike">
              <a:solidFill>
                <a:srgbClr val="000000"/>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Admissions process </a:t>
            </a:r>
            <a:endParaRPr i="0" sz="1600" u="none" cap="none" strike="noStrike">
              <a:solidFill>
                <a:schemeClr val="lt1"/>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Aligning term dates/inset days/events</a:t>
            </a:r>
            <a:endParaRPr i="0" sz="1400" u="none" cap="none" strike="noStrike">
              <a:solidFill>
                <a:srgbClr val="000000"/>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Shared events e.g. assemblies, productions</a:t>
            </a:r>
            <a:endParaRPr i="0" sz="1600" u="none" cap="none" strike="noStrike">
              <a:solidFill>
                <a:schemeClr val="lt1"/>
              </a:solidFill>
            </a:endParaRPr>
          </a:p>
          <a:p>
            <a:pPr indent="-285750" lvl="0" marL="285750" marR="0" rtl="0" algn="l">
              <a:lnSpc>
                <a:spcPct val="150000"/>
              </a:lnSpc>
              <a:spcBef>
                <a:spcPts val="600"/>
              </a:spcBef>
              <a:spcAft>
                <a:spcPts val="0"/>
              </a:spcAft>
              <a:buClr>
                <a:schemeClr val="lt1"/>
              </a:buClr>
              <a:buSzPts val="1600"/>
              <a:buChar char="•"/>
            </a:pPr>
            <a:r>
              <a:rPr i="0" lang="en-GB" sz="1600" u="none" cap="none" strike="noStrike">
                <a:solidFill>
                  <a:schemeClr val="lt1"/>
                </a:solidFill>
              </a:rPr>
              <a:t>Transition </a:t>
            </a:r>
            <a:endParaRPr i="0" sz="1600" u="none" cap="none" strike="noStrike">
              <a:solidFill>
                <a:schemeClr val="lt1"/>
              </a:solidFill>
            </a:endParaRPr>
          </a:p>
        </p:txBody>
      </p:sp>
      <p:pic>
        <p:nvPicPr>
          <p:cNvPr id="261" name="Google Shape;261;p11"/>
          <p:cNvPicPr preferRelativeResize="0"/>
          <p:nvPr/>
        </p:nvPicPr>
        <p:blipFill rotWithShape="1">
          <a:blip r:embed="rId4">
            <a:alphaModFix/>
          </a:blip>
          <a:srcRect b="0" l="0" r="0" t="0"/>
          <a:stretch/>
        </p:blipFill>
        <p:spPr>
          <a:xfrm>
            <a:off x="4176940" y="697145"/>
            <a:ext cx="7103170" cy="5063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2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C:\Users\staff\AppData\Local\Microsoft\Windows\Temporary Internet Files\Content.IE5\G9WZ3GML\Joydens Wood Logo DPD.jpeg" id="266" name="Google Shape;266;p12"/>
          <p:cNvPicPr preferRelativeResize="0"/>
          <p:nvPr/>
        </p:nvPicPr>
        <p:blipFill rotWithShape="1">
          <a:blip r:embed="rId3">
            <a:alphaModFix/>
          </a:blip>
          <a:srcRect b="0" l="0" r="0" t="0"/>
          <a:stretch/>
        </p:blipFill>
        <p:spPr>
          <a:xfrm>
            <a:off x="11350018" y="5860473"/>
            <a:ext cx="833669" cy="972590"/>
          </a:xfrm>
          <a:prstGeom prst="rect">
            <a:avLst/>
          </a:prstGeom>
          <a:noFill/>
          <a:ln>
            <a:noFill/>
          </a:ln>
        </p:spPr>
      </p:pic>
      <p:sp>
        <p:nvSpPr>
          <p:cNvPr id="267" name="Google Shape;267;p12"/>
          <p:cNvSpPr txBox="1"/>
          <p:nvPr/>
        </p:nvSpPr>
        <p:spPr>
          <a:xfrm>
            <a:off x="602520" y="210891"/>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b="0" i="0" lang="en-GB" sz="3600" u="none" cap="none" strike="noStrike">
                <a:solidFill>
                  <a:schemeClr val="accent1"/>
                </a:solidFill>
                <a:latin typeface="Trebuchet MS"/>
                <a:ea typeface="Trebuchet MS"/>
                <a:cs typeface="Trebuchet MS"/>
                <a:sym typeface="Trebuchet MS"/>
              </a:rPr>
              <a:t>Frequently Asked Questions</a:t>
            </a:r>
            <a:endParaRPr b="0" i="0" sz="1400" u="none" cap="none" strike="noStrike">
              <a:solidFill>
                <a:srgbClr val="000000"/>
              </a:solidFill>
              <a:latin typeface="Arial"/>
              <a:ea typeface="Arial"/>
              <a:cs typeface="Arial"/>
              <a:sym typeface="Arial"/>
            </a:endParaRPr>
          </a:p>
        </p:txBody>
      </p:sp>
      <p:sp>
        <p:nvSpPr>
          <p:cNvPr id="268" name="Google Shape;268;p12"/>
          <p:cNvSpPr txBox="1"/>
          <p:nvPr/>
        </p:nvSpPr>
        <p:spPr>
          <a:xfrm>
            <a:off x="396688" y="907379"/>
            <a:ext cx="9370800" cy="5756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What are the school hours?</a:t>
            </a:r>
            <a:br>
              <a:rPr b="0" i="0" lang="en-GB" sz="1600" u="none" cap="none" strike="noStrike">
                <a:solidFill>
                  <a:schemeClr val="lt1"/>
                </a:solidFill>
                <a:latin typeface="Trebuchet MS"/>
                <a:ea typeface="Trebuchet MS"/>
                <a:cs typeface="Trebuchet MS"/>
                <a:sym typeface="Trebuchet MS"/>
              </a:rPr>
            </a:br>
            <a:r>
              <a:rPr b="0" i="0" lang="en-GB" sz="1600" u="none" cap="none" strike="noStrike">
                <a:solidFill>
                  <a:srgbClr val="B6E995"/>
                </a:solidFill>
                <a:latin typeface="Trebuchet MS"/>
                <a:ea typeface="Trebuchet MS"/>
                <a:cs typeface="Trebuchet MS"/>
                <a:sym typeface="Trebuchet MS"/>
              </a:rPr>
              <a:t>8:45am – 3:1</a:t>
            </a:r>
            <a:r>
              <a:rPr lang="en-GB" sz="1600">
                <a:solidFill>
                  <a:srgbClr val="B6E995"/>
                </a:solidFill>
                <a:latin typeface="Trebuchet MS"/>
                <a:ea typeface="Trebuchet MS"/>
                <a:cs typeface="Trebuchet MS"/>
                <a:sym typeface="Trebuchet MS"/>
              </a:rPr>
              <a:t>5</a:t>
            </a:r>
            <a:r>
              <a:rPr b="0" i="0" lang="en-GB" sz="1600" u="none" cap="none" strike="noStrike">
                <a:solidFill>
                  <a:srgbClr val="B6E995"/>
                </a:solidFill>
                <a:latin typeface="Trebuchet MS"/>
                <a:ea typeface="Trebuchet MS"/>
                <a:cs typeface="Trebuchet MS"/>
                <a:sym typeface="Trebuchet MS"/>
              </a:rPr>
              <a:t>pm</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How many classes do we have and what is our staffing ratio?</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60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3 classes per year group. Class sizes have capacity for 30. We aim for 2 members of staff per class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What’s our catchment area?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60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We don’t have one unless oversubscribed</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How do we cater for children with SEN/additional needs?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60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In a holistic and collaborative way, we are very open and honest about the journey your child is on at our school and strive to begin to have these conversations prior to children starting who may have additional needs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600"/>
              </a:spcBef>
              <a:spcAft>
                <a:spcPts val="0"/>
              </a:spcAft>
              <a:buClr>
                <a:srgbClr val="000000"/>
              </a:buClr>
              <a:buSzPts val="1600"/>
              <a:buFont typeface="Arial"/>
              <a:buNone/>
            </a:pPr>
            <a:r>
              <a:rPr b="0" i="0" lang="en-GB" sz="1600" u="none" cap="none" strike="noStrike">
                <a:solidFill>
                  <a:schemeClr val="lt1"/>
                </a:solidFill>
                <a:latin typeface="Trebuchet MS"/>
                <a:ea typeface="Trebuchet MS"/>
                <a:cs typeface="Trebuchet MS"/>
                <a:sym typeface="Trebuchet MS"/>
              </a:rPr>
              <a:t>Do the children get homework?</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60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All children receive a reading book and access to our online learning platforms: </a:t>
            </a:r>
            <a:r>
              <a:rPr lang="en-GB" sz="1600">
                <a:solidFill>
                  <a:srgbClr val="B6E995"/>
                </a:solidFill>
                <a:latin typeface="Trebuchet MS"/>
                <a:ea typeface="Trebuchet MS"/>
                <a:cs typeface="Trebuchet MS"/>
                <a:sym typeface="Trebuchet MS"/>
              </a:rPr>
              <a:t>Maths Seeds</a:t>
            </a:r>
            <a:r>
              <a:rPr b="0" i="0" lang="en-GB" sz="1600" u="none" cap="none" strike="noStrike">
                <a:solidFill>
                  <a:srgbClr val="B6E995"/>
                </a:solidFill>
                <a:latin typeface="Trebuchet MS"/>
                <a:ea typeface="Trebuchet MS"/>
                <a:cs typeface="Trebuchet MS"/>
                <a:sym typeface="Trebuchet MS"/>
              </a:rPr>
              <a:t> &amp; Reading Eggs with tasks set weekly based on the previous week’s learning. KS1 also receive weekly spelling</a:t>
            </a:r>
            <a:r>
              <a:rPr lang="en-GB" sz="1600">
                <a:solidFill>
                  <a:srgbClr val="B6E995"/>
                </a:solidFill>
                <a:latin typeface="Trebuchet MS"/>
                <a:ea typeface="Trebuchet MS"/>
                <a:cs typeface="Trebuchet MS"/>
                <a:sym typeface="Trebuchet MS"/>
              </a:rPr>
              <a:t>s on Spelling Shed</a:t>
            </a:r>
            <a:r>
              <a:rPr b="0" i="0" lang="en-GB" sz="1600" u="none" cap="none" strike="noStrike">
                <a:solidFill>
                  <a:srgbClr val="B6E995"/>
                </a:solidFill>
                <a:latin typeface="Trebuchet MS"/>
                <a:ea typeface="Trebuchet MS"/>
                <a:cs typeface="Trebuchet MS"/>
                <a:sym typeface="Trebuchet MS"/>
              </a:rPr>
              <a:t>.</a:t>
            </a:r>
            <a:endParaRPr b="0" i="0" sz="1600" u="none" cap="none" strike="noStrike">
              <a:solidFill>
                <a:srgbClr val="B6E995"/>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20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20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20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animEffect filter="fade" transition="in">
                                      <p:cBhvr>
                                        <p:cTn dur="2000"/>
                                        <p:tgtEl>
                                          <p:spTgt spid="2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4" st="4"/>
                                            </p:txEl>
                                          </p:spTgt>
                                        </p:tgtEl>
                                        <p:attrNameLst>
                                          <p:attrName>style.visibility</p:attrName>
                                        </p:attrNameLst>
                                      </p:cBhvr>
                                      <p:to>
                                        <p:strVal val="visible"/>
                                      </p:to>
                                    </p:set>
                                    <p:animEffect filter="fade" transition="in">
                                      <p:cBhvr>
                                        <p:cTn dur="2000"/>
                                        <p:tgtEl>
                                          <p:spTgt spid="2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5" st="5"/>
                                            </p:txEl>
                                          </p:spTgt>
                                        </p:tgtEl>
                                        <p:attrNameLst>
                                          <p:attrName>style.visibility</p:attrName>
                                        </p:attrNameLst>
                                      </p:cBhvr>
                                      <p:to>
                                        <p:strVal val="visible"/>
                                      </p:to>
                                    </p:set>
                                    <p:animEffect filter="fade" transition="in">
                                      <p:cBhvr>
                                        <p:cTn dur="2000"/>
                                        <p:tgtEl>
                                          <p:spTgt spid="2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6" st="6"/>
                                            </p:txEl>
                                          </p:spTgt>
                                        </p:tgtEl>
                                        <p:attrNameLst>
                                          <p:attrName>style.visibility</p:attrName>
                                        </p:attrNameLst>
                                      </p:cBhvr>
                                      <p:to>
                                        <p:strVal val="visible"/>
                                      </p:to>
                                    </p:set>
                                    <p:animEffect filter="fade" transition="in">
                                      <p:cBhvr>
                                        <p:cTn dur="2000"/>
                                        <p:tgtEl>
                                          <p:spTgt spid="2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7" st="7"/>
                                            </p:txEl>
                                          </p:spTgt>
                                        </p:tgtEl>
                                        <p:attrNameLst>
                                          <p:attrName>style.visibility</p:attrName>
                                        </p:attrNameLst>
                                      </p:cBhvr>
                                      <p:to>
                                        <p:strVal val="visible"/>
                                      </p:to>
                                    </p:set>
                                    <p:animEffect filter="fade" transition="in">
                                      <p:cBhvr>
                                        <p:cTn dur="2000"/>
                                        <p:tgtEl>
                                          <p:spTgt spid="26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8" st="8"/>
                                            </p:txEl>
                                          </p:spTgt>
                                        </p:tgtEl>
                                        <p:attrNameLst>
                                          <p:attrName>style.visibility</p:attrName>
                                        </p:attrNameLst>
                                      </p:cBhvr>
                                      <p:to>
                                        <p:strVal val="visible"/>
                                      </p:to>
                                    </p:set>
                                    <p:animEffect filter="fade" transition="in">
                                      <p:cBhvr>
                                        <p:cTn dur="2000"/>
                                        <p:tgtEl>
                                          <p:spTgt spid="26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C:\Users\staff\AppData\Local\Microsoft\Windows\Temporary Internet Files\Content.IE5\G9WZ3GML\Joydens Wood Logo DPD.jpeg" id="273" name="Google Shape;273;p13"/>
          <p:cNvPicPr preferRelativeResize="0"/>
          <p:nvPr/>
        </p:nvPicPr>
        <p:blipFill rotWithShape="1">
          <a:blip r:embed="rId3">
            <a:alphaModFix/>
          </a:blip>
          <a:srcRect b="0" l="0" r="0" t="0"/>
          <a:stretch/>
        </p:blipFill>
        <p:spPr>
          <a:xfrm>
            <a:off x="11350018" y="5860473"/>
            <a:ext cx="833669" cy="972590"/>
          </a:xfrm>
          <a:prstGeom prst="rect">
            <a:avLst/>
          </a:prstGeom>
          <a:noFill/>
          <a:ln>
            <a:noFill/>
          </a:ln>
        </p:spPr>
      </p:pic>
      <p:sp>
        <p:nvSpPr>
          <p:cNvPr id="274" name="Google Shape;274;p13"/>
          <p:cNvSpPr txBox="1"/>
          <p:nvPr/>
        </p:nvSpPr>
        <p:spPr>
          <a:xfrm>
            <a:off x="569268" y="210891"/>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b="0" i="0" lang="en-GB" sz="3600" u="none" cap="none" strike="noStrike">
                <a:solidFill>
                  <a:schemeClr val="accent1"/>
                </a:solidFill>
                <a:latin typeface="Trebuchet MS"/>
                <a:ea typeface="Trebuchet MS"/>
                <a:cs typeface="Trebuchet MS"/>
                <a:sym typeface="Trebuchet MS"/>
              </a:rPr>
              <a:t>Frequently Asked Questions</a:t>
            </a:r>
            <a:endParaRPr b="0" i="0" sz="1400" u="none" cap="none" strike="noStrike">
              <a:solidFill>
                <a:srgbClr val="000000"/>
              </a:solidFill>
              <a:latin typeface="Arial"/>
              <a:ea typeface="Arial"/>
              <a:cs typeface="Arial"/>
              <a:sym typeface="Arial"/>
            </a:endParaRPr>
          </a:p>
        </p:txBody>
      </p:sp>
      <p:sp>
        <p:nvSpPr>
          <p:cNvPr id="275" name="Google Shape;275;p13"/>
          <p:cNvSpPr txBox="1"/>
          <p:nvPr/>
        </p:nvSpPr>
        <p:spPr>
          <a:xfrm>
            <a:off x="404999" y="871291"/>
            <a:ext cx="9503700" cy="5768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How do we communicate regularly with parents?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60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ParentMail, Facebook, Instagram, Class Dojo</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How do we cater for food allergies? </a:t>
            </a:r>
            <a:endParaRPr b="0" i="0" sz="1600" u="none" cap="none" strike="noStrike">
              <a:solidFill>
                <a:schemeClr val="lt1"/>
              </a:solidFill>
              <a:latin typeface="Trebuchet MS"/>
              <a:ea typeface="Trebuchet MS"/>
              <a:cs typeface="Trebuchet MS"/>
              <a:sym typeface="Trebuchet MS"/>
            </a:endParaRPr>
          </a:p>
          <a:p>
            <a:pPr indent="0" lvl="0" marL="0" marR="0" rtl="0" algn="l">
              <a:lnSpc>
                <a:spcPct val="150000"/>
              </a:lnSpc>
              <a:spcBef>
                <a:spcPts val="60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Mrs Quinn (Catering Business Manager) meets parents, we have an open dialogue to ensure you are kept informed (please see flyer)</a:t>
            </a:r>
            <a:br>
              <a:rPr b="0" i="0" lang="en-GB" sz="1600" u="none" cap="none" strike="noStrike">
                <a:solidFill>
                  <a:srgbClr val="B6E995"/>
                </a:solidFill>
                <a:latin typeface="Trebuchet MS"/>
                <a:ea typeface="Trebuchet MS"/>
                <a:cs typeface="Trebuchet MS"/>
                <a:sym typeface="Trebuchet MS"/>
              </a:rPr>
            </a:br>
            <a:endParaRPr b="0" i="0" sz="1600" u="none" cap="none" strike="noStrike">
              <a:solidFill>
                <a:srgbClr val="B6E995"/>
              </a:solidFill>
              <a:latin typeface="Trebuchet MS"/>
              <a:ea typeface="Trebuchet MS"/>
              <a:cs typeface="Trebuchet MS"/>
              <a:sym typeface="Trebuchet MS"/>
            </a:endParaRPr>
          </a:p>
          <a:p>
            <a:pPr indent="-285750" lvl="0" marL="285750" marR="0" rtl="0" algn="l">
              <a:lnSpc>
                <a:spcPct val="100000"/>
              </a:lnSpc>
              <a:spcBef>
                <a:spcPts val="60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What after school clubs are on offer?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Multi sports, gymnastics, football, arts and crafts, dance, cheerleading and science club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Do you offer any wrap-around 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Joydens Wood breakfast and after school club are located a short walk away </a:t>
            </a:r>
            <a:r>
              <a:rPr lang="en-GB" sz="1600">
                <a:solidFill>
                  <a:srgbClr val="B6E995"/>
                </a:solidFill>
                <a:latin typeface="Trebuchet MS"/>
                <a:ea typeface="Trebuchet MS"/>
                <a:cs typeface="Trebuchet MS"/>
                <a:sym typeface="Trebuchet MS"/>
              </a:rPr>
              <a:t>in the Juniors School building</a:t>
            </a:r>
            <a:r>
              <a:rPr b="0" i="0" lang="en-GB" sz="1600" u="none" cap="none" strike="noStrike">
                <a:solidFill>
                  <a:srgbClr val="B6E995"/>
                </a:solidFill>
                <a:latin typeface="Trebuchet MS"/>
                <a:ea typeface="Trebuchet MS"/>
                <a:cs typeface="Trebuchet MS"/>
                <a:sym typeface="Trebuchet MS"/>
              </a:rPr>
              <a:t>, this runs from 7am-6pm</a:t>
            </a:r>
            <a:r>
              <a:rPr lang="en-GB" sz="1600">
                <a:solidFill>
                  <a:srgbClr val="B6E995"/>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lt1"/>
              </a:buClr>
              <a:buSzPts val="1600"/>
              <a:buFont typeface="Arial"/>
              <a:buNone/>
            </a:pPr>
            <a:r>
              <a:t/>
            </a:r>
            <a:endParaRPr b="0" i="0" sz="1600" u="none" cap="none" strike="noStrike">
              <a:solidFill>
                <a:schemeClr val="lt1"/>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chemeClr val="lt1"/>
              </a:buClr>
              <a:buSzPts val="1600"/>
              <a:buFont typeface="Arial"/>
              <a:buChar char="•"/>
            </a:pPr>
            <a:r>
              <a:rPr b="0" i="0" lang="en-GB" sz="1600" u="none" cap="none" strike="noStrike">
                <a:solidFill>
                  <a:schemeClr val="lt1"/>
                </a:solidFill>
                <a:latin typeface="Trebuchet MS"/>
                <a:ea typeface="Trebuchet MS"/>
                <a:cs typeface="Trebuchet MS"/>
                <a:sym typeface="Trebuchet MS"/>
              </a:rPr>
              <a:t>Do we go on school trips?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B6E995"/>
                </a:solidFill>
                <a:latin typeface="Trebuchet MS"/>
                <a:ea typeface="Trebuchet MS"/>
                <a:cs typeface="Trebuchet MS"/>
                <a:sym typeface="Trebuchet MS"/>
              </a:rPr>
              <a:t>Yes – each year group will go at least once a year with additional trips to the local area where possible e.g. Joydens Wood, library, Stanhill Farm</a:t>
            </a:r>
            <a:endParaRPr b="0" i="0" sz="1600" u="none" cap="none" strike="noStrike">
              <a:solidFill>
                <a:srgbClr val="B6E995"/>
              </a:solidFill>
              <a:latin typeface="Trebuchet MS"/>
              <a:ea typeface="Trebuchet MS"/>
              <a:cs typeface="Trebuchet MS"/>
              <a:sym typeface="Trebuchet MS"/>
            </a:endParaRPr>
          </a:p>
          <a:p>
            <a:pPr indent="0" lvl="0" marL="0" marR="0" rtl="0" algn="l">
              <a:lnSpc>
                <a:spcPct val="150000"/>
              </a:lnSpc>
              <a:spcBef>
                <a:spcPts val="600"/>
              </a:spcBef>
              <a:spcAft>
                <a:spcPts val="0"/>
              </a:spcAft>
              <a:buClr>
                <a:srgbClr val="000000"/>
              </a:buClr>
              <a:buSzPts val="1600"/>
              <a:buFont typeface="Arial"/>
              <a:buNone/>
            </a:pPr>
            <a:r>
              <a:t/>
            </a:r>
            <a:endParaRPr b="0" i="0" sz="1600" u="none" cap="none" strike="noStrike">
              <a:solidFill>
                <a:srgbClr val="B6E995"/>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20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20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20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2000"/>
                                        <p:tgtEl>
                                          <p:spTgt spid="2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2000"/>
                                        <p:tgtEl>
                                          <p:spTgt spid="2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5" st="5"/>
                                            </p:txEl>
                                          </p:spTgt>
                                        </p:tgtEl>
                                        <p:attrNameLst>
                                          <p:attrName>style.visibility</p:attrName>
                                        </p:attrNameLst>
                                      </p:cBhvr>
                                      <p:to>
                                        <p:strVal val="visible"/>
                                      </p:to>
                                    </p:set>
                                    <p:animEffect filter="fade" transition="in">
                                      <p:cBhvr>
                                        <p:cTn dur="2000"/>
                                        <p:tgtEl>
                                          <p:spTgt spid="2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6" st="6"/>
                                            </p:txEl>
                                          </p:spTgt>
                                        </p:tgtEl>
                                        <p:attrNameLst>
                                          <p:attrName>style.visibility</p:attrName>
                                        </p:attrNameLst>
                                      </p:cBhvr>
                                      <p:to>
                                        <p:strVal val="visible"/>
                                      </p:to>
                                    </p:set>
                                    <p:animEffect filter="fade" transition="in">
                                      <p:cBhvr>
                                        <p:cTn dur="2000"/>
                                        <p:tgtEl>
                                          <p:spTgt spid="2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7" st="7"/>
                                            </p:txEl>
                                          </p:spTgt>
                                        </p:tgtEl>
                                        <p:attrNameLst>
                                          <p:attrName>style.visibility</p:attrName>
                                        </p:attrNameLst>
                                      </p:cBhvr>
                                      <p:to>
                                        <p:strVal val="visible"/>
                                      </p:to>
                                    </p:set>
                                    <p:animEffect filter="fade" transition="in">
                                      <p:cBhvr>
                                        <p:cTn dur="2000"/>
                                        <p:tgtEl>
                                          <p:spTgt spid="2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8" st="8"/>
                                            </p:txEl>
                                          </p:spTgt>
                                        </p:tgtEl>
                                        <p:attrNameLst>
                                          <p:attrName>style.visibility</p:attrName>
                                        </p:attrNameLst>
                                      </p:cBhvr>
                                      <p:to>
                                        <p:strVal val="visible"/>
                                      </p:to>
                                    </p:set>
                                    <p:animEffect filter="fade" transition="in">
                                      <p:cBhvr>
                                        <p:cTn dur="2000"/>
                                        <p:tgtEl>
                                          <p:spTgt spid="2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9" st="9"/>
                                            </p:txEl>
                                          </p:spTgt>
                                        </p:tgtEl>
                                        <p:attrNameLst>
                                          <p:attrName>style.visibility</p:attrName>
                                        </p:attrNameLst>
                                      </p:cBhvr>
                                      <p:to>
                                        <p:strVal val="visible"/>
                                      </p:to>
                                    </p:set>
                                    <p:animEffect filter="fade" transition="in">
                                      <p:cBhvr>
                                        <p:cTn dur="2000"/>
                                        <p:tgtEl>
                                          <p:spTgt spid="2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0" st="10"/>
                                            </p:txEl>
                                          </p:spTgt>
                                        </p:tgtEl>
                                        <p:attrNameLst>
                                          <p:attrName>style.visibility</p:attrName>
                                        </p:attrNameLst>
                                      </p:cBhvr>
                                      <p:to>
                                        <p:strVal val="visible"/>
                                      </p:to>
                                    </p:set>
                                    <p:animEffect filter="fade" transition="in">
                                      <p:cBhvr>
                                        <p:cTn dur="2000"/>
                                        <p:tgtEl>
                                          <p:spTgt spid="27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1" st="11"/>
                                            </p:txEl>
                                          </p:spTgt>
                                        </p:tgtEl>
                                        <p:attrNameLst>
                                          <p:attrName>style.visibility</p:attrName>
                                        </p:attrNameLst>
                                      </p:cBhvr>
                                      <p:to>
                                        <p:strVal val="visible"/>
                                      </p:to>
                                    </p:set>
                                    <p:animEffect filter="fade" transition="in">
                                      <p:cBhvr>
                                        <p:cTn dur="2000"/>
                                        <p:tgtEl>
                                          <p:spTgt spid="27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2" st="12"/>
                                            </p:txEl>
                                          </p:spTgt>
                                        </p:tgtEl>
                                        <p:attrNameLst>
                                          <p:attrName>style.visibility</p:attrName>
                                        </p:attrNameLst>
                                      </p:cBhvr>
                                      <p:to>
                                        <p:strVal val="visible"/>
                                      </p:to>
                                    </p:set>
                                    <p:animEffect filter="fade" transition="in">
                                      <p:cBhvr>
                                        <p:cTn dur="2000"/>
                                        <p:tgtEl>
                                          <p:spTgt spid="275">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4"/>
          <p:cNvSpPr txBox="1"/>
          <p:nvPr/>
        </p:nvSpPr>
        <p:spPr>
          <a:xfrm>
            <a:off x="3129588" y="2721033"/>
            <a:ext cx="8596668" cy="132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B6E995"/>
              </a:buClr>
              <a:buSzPts val="3600"/>
              <a:buFont typeface="Trebuchet MS"/>
              <a:buNone/>
            </a:pPr>
            <a:r>
              <a:rPr b="0" i="0" lang="en-GB" sz="3600" u="none" cap="none" strike="noStrike">
                <a:solidFill>
                  <a:srgbClr val="B6E995"/>
                </a:solidFill>
                <a:latin typeface="Trebuchet MS"/>
                <a:ea typeface="Trebuchet MS"/>
                <a:cs typeface="Trebuchet MS"/>
                <a:sym typeface="Trebuchet MS"/>
              </a:rPr>
              <a:t>Any further questions?</a:t>
            </a:r>
            <a:endParaRPr b="0" i="0" sz="3600" u="none" cap="none" strike="noStrike">
              <a:solidFill>
                <a:srgbClr val="B6E995"/>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GB">
                <a:latin typeface="Arial"/>
                <a:ea typeface="Arial"/>
                <a:cs typeface="Arial"/>
                <a:sym typeface="Arial"/>
              </a:rPr>
              <a:t>Senior Leaders</a:t>
            </a:r>
            <a:endParaRPr>
              <a:latin typeface="Arial"/>
              <a:ea typeface="Arial"/>
              <a:cs typeface="Arial"/>
              <a:sym typeface="Arial"/>
            </a:endParaRPr>
          </a:p>
        </p:txBody>
      </p:sp>
      <p:sp>
        <p:nvSpPr>
          <p:cNvPr id="150" name="Google Shape;150;p3"/>
          <p:cNvSpPr txBox="1"/>
          <p:nvPr/>
        </p:nvSpPr>
        <p:spPr>
          <a:xfrm>
            <a:off x="677333" y="1637607"/>
            <a:ext cx="8898900" cy="4309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800"/>
              <a:buChar char="•"/>
            </a:pPr>
            <a:r>
              <a:rPr i="0" lang="en-GB" sz="1800" u="none" cap="none" strike="noStrike">
                <a:solidFill>
                  <a:schemeClr val="lt1"/>
                </a:solidFill>
              </a:rPr>
              <a:t>Headteachers – Gerard Strong </a:t>
            </a:r>
            <a:r>
              <a:rPr lang="en-GB" sz="1800">
                <a:solidFill>
                  <a:schemeClr val="lt1"/>
                </a:solidFill>
              </a:rPr>
              <a:t>&amp; Rachel Hately</a:t>
            </a:r>
            <a:endParaRPr i="0" sz="1800" u="none" cap="none" strike="noStrike">
              <a:solidFill>
                <a:schemeClr val="lt1"/>
              </a:solidFill>
            </a:endParaRPr>
          </a:p>
          <a:p>
            <a:pPr indent="-171450" lvl="0" marL="285750" marR="0" rtl="0" algn="l">
              <a:lnSpc>
                <a:spcPct val="150000"/>
              </a:lnSpc>
              <a:spcBef>
                <a:spcPts val="600"/>
              </a:spcBef>
              <a:spcAft>
                <a:spcPts val="0"/>
              </a:spcAft>
              <a:buClr>
                <a:schemeClr val="lt1"/>
              </a:buClr>
              <a:buSzPts val="1800"/>
              <a:buFont typeface="Arial"/>
              <a:buNone/>
            </a:pPr>
            <a:r>
              <a:t/>
            </a:r>
            <a:endParaRPr i="0" sz="1800" u="none" cap="none" strike="noStrike">
              <a:solidFill>
                <a:schemeClr val="lt1"/>
              </a:solidFill>
            </a:endParaRPr>
          </a:p>
          <a:p>
            <a:pPr indent="-2857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Deputy Headteacher – </a:t>
            </a:r>
            <a:r>
              <a:rPr lang="en-GB" sz="1800">
                <a:solidFill>
                  <a:schemeClr val="lt1"/>
                </a:solidFill>
              </a:rPr>
              <a:t>Emma Blake </a:t>
            </a:r>
            <a:r>
              <a:rPr i="0" lang="en-GB" sz="1800" u="none" cap="none" strike="noStrike">
                <a:solidFill>
                  <a:schemeClr val="lt1"/>
                </a:solidFill>
              </a:rPr>
              <a:t>( </a:t>
            </a:r>
            <a:r>
              <a:rPr lang="en-GB" sz="1800">
                <a:solidFill>
                  <a:schemeClr val="lt1"/>
                </a:solidFill>
              </a:rPr>
              <a:t>on maternity leave )</a:t>
            </a:r>
            <a:endParaRPr i="0" sz="1400" u="none" cap="none" strike="noStrike">
              <a:solidFill>
                <a:srgbClr val="000000"/>
              </a:solidFill>
            </a:endParaRPr>
          </a:p>
          <a:p>
            <a:pPr indent="-171450" lvl="0" marL="285750" marR="0" rtl="0" algn="l">
              <a:lnSpc>
                <a:spcPct val="150000"/>
              </a:lnSpc>
              <a:spcBef>
                <a:spcPts val="600"/>
              </a:spcBef>
              <a:spcAft>
                <a:spcPts val="0"/>
              </a:spcAft>
              <a:buClr>
                <a:schemeClr val="lt1"/>
              </a:buClr>
              <a:buSzPts val="1800"/>
              <a:buFont typeface="Arial"/>
              <a:buNone/>
            </a:pPr>
            <a:r>
              <a:t/>
            </a:r>
            <a:endParaRPr i="0" sz="1800" u="none" cap="none" strike="noStrike">
              <a:solidFill>
                <a:schemeClr val="lt1"/>
              </a:solidFill>
            </a:endParaRPr>
          </a:p>
          <a:p>
            <a:pPr indent="-2857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Operations and Safeguarding Manager – Carly Adams</a:t>
            </a:r>
            <a:endParaRPr i="0" sz="1400" u="none" cap="none" strike="noStrike">
              <a:solidFill>
                <a:srgbClr val="000000"/>
              </a:solidFill>
            </a:endParaRPr>
          </a:p>
          <a:p>
            <a:pPr indent="-171450" lvl="0" marL="285750" marR="0" rtl="0" algn="l">
              <a:lnSpc>
                <a:spcPct val="150000"/>
              </a:lnSpc>
              <a:spcBef>
                <a:spcPts val="600"/>
              </a:spcBef>
              <a:spcAft>
                <a:spcPts val="0"/>
              </a:spcAft>
              <a:buClr>
                <a:schemeClr val="lt1"/>
              </a:buClr>
              <a:buSzPts val="1800"/>
              <a:buFont typeface="Arial"/>
              <a:buNone/>
            </a:pPr>
            <a:r>
              <a:t/>
            </a:r>
            <a:endParaRPr i="0" sz="1800" u="none" cap="none" strike="noStrike">
              <a:solidFill>
                <a:schemeClr val="lt1"/>
              </a:solidFill>
            </a:endParaRPr>
          </a:p>
          <a:p>
            <a:pPr indent="-2857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EYFS Leader – Ellie East</a:t>
            </a:r>
            <a:endParaRPr i="0" sz="1800" u="none" cap="none" strike="noStrike">
              <a:solidFill>
                <a:schemeClr val="lt1"/>
              </a:solidFill>
            </a:endParaRPr>
          </a:p>
          <a:p>
            <a:pPr indent="0" lvl="0" marL="457200" marR="0" rtl="0" algn="l">
              <a:lnSpc>
                <a:spcPct val="150000"/>
              </a:lnSpc>
              <a:spcBef>
                <a:spcPts val="600"/>
              </a:spcBef>
              <a:spcAft>
                <a:spcPts val="0"/>
              </a:spcAft>
              <a:buNone/>
            </a:pPr>
            <a:r>
              <a:t/>
            </a:r>
            <a:endParaRPr sz="1800">
              <a:solidFill>
                <a:schemeClr val="lt1"/>
              </a:solidFill>
            </a:endParaRPr>
          </a:p>
          <a:p>
            <a:pPr indent="-285750" lvl="0" marL="285750" marR="0" rtl="0" algn="l">
              <a:lnSpc>
                <a:spcPct val="150000"/>
              </a:lnSpc>
              <a:spcBef>
                <a:spcPts val="600"/>
              </a:spcBef>
              <a:spcAft>
                <a:spcPts val="0"/>
              </a:spcAft>
              <a:buClr>
                <a:schemeClr val="lt1"/>
              </a:buClr>
              <a:buSzPts val="1800"/>
              <a:buChar char="•"/>
            </a:pPr>
            <a:r>
              <a:rPr lang="en-GB" sz="1800">
                <a:solidFill>
                  <a:schemeClr val="lt1"/>
                </a:solidFill>
              </a:rPr>
              <a:t>SENCo- Amy Vinton</a:t>
            </a: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f81283b8e9_0_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a:latin typeface="Arial"/>
                <a:ea typeface="Arial"/>
                <a:cs typeface="Arial"/>
                <a:sym typeface="Arial"/>
              </a:rPr>
              <a:t>Housekeeping</a:t>
            </a:r>
            <a:endParaRPr>
              <a:latin typeface="Arial"/>
              <a:ea typeface="Arial"/>
              <a:cs typeface="Arial"/>
              <a:sym typeface="Arial"/>
            </a:endParaRPr>
          </a:p>
        </p:txBody>
      </p:sp>
      <p:sp>
        <p:nvSpPr>
          <p:cNvPr id="156" name="Google Shape;156;gf81283b8e9_0_0"/>
          <p:cNvSpPr txBox="1"/>
          <p:nvPr/>
        </p:nvSpPr>
        <p:spPr>
          <a:xfrm>
            <a:off x="925425" y="1867350"/>
            <a:ext cx="7138800" cy="21549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50000"/>
              </a:lnSpc>
              <a:spcBef>
                <a:spcPts val="0"/>
              </a:spcBef>
              <a:spcAft>
                <a:spcPts val="0"/>
              </a:spcAft>
              <a:buClr>
                <a:schemeClr val="lt1"/>
              </a:buClr>
              <a:buSzPts val="3200"/>
              <a:buChar char="●"/>
            </a:pPr>
            <a:r>
              <a:rPr i="0" lang="en-GB" sz="3200" u="none" cap="none" strike="noStrike">
                <a:solidFill>
                  <a:schemeClr val="lt1"/>
                </a:solidFill>
              </a:rPr>
              <a:t>Fire Alarm</a:t>
            </a:r>
            <a:endParaRPr i="0" sz="3200" u="none" cap="none" strike="noStrike">
              <a:solidFill>
                <a:schemeClr val="lt1"/>
              </a:solidFill>
            </a:endParaRPr>
          </a:p>
          <a:p>
            <a:pPr indent="-431800" lvl="0" marL="457200" marR="0" rtl="0" algn="l">
              <a:lnSpc>
                <a:spcPct val="150000"/>
              </a:lnSpc>
              <a:spcBef>
                <a:spcPts val="0"/>
              </a:spcBef>
              <a:spcAft>
                <a:spcPts val="0"/>
              </a:spcAft>
              <a:buClr>
                <a:schemeClr val="lt1"/>
              </a:buClr>
              <a:buSzPts val="3200"/>
              <a:buChar char="●"/>
            </a:pPr>
            <a:r>
              <a:rPr i="0" lang="en-GB" sz="3200" u="none" cap="none" strike="noStrike">
                <a:solidFill>
                  <a:schemeClr val="lt1"/>
                </a:solidFill>
              </a:rPr>
              <a:t>Mobile Phones</a:t>
            </a:r>
            <a:endParaRPr i="0" sz="3200" u="none" cap="none" strike="noStrike">
              <a:solidFill>
                <a:schemeClr val="lt1"/>
              </a:solidFill>
            </a:endParaRPr>
          </a:p>
          <a:p>
            <a:pPr indent="-431800" lvl="0" marL="457200" marR="0" rtl="0" algn="l">
              <a:lnSpc>
                <a:spcPct val="150000"/>
              </a:lnSpc>
              <a:spcBef>
                <a:spcPts val="0"/>
              </a:spcBef>
              <a:spcAft>
                <a:spcPts val="0"/>
              </a:spcAft>
              <a:buClr>
                <a:schemeClr val="lt1"/>
              </a:buClr>
              <a:buSzPts val="3200"/>
              <a:buChar char="●"/>
            </a:pPr>
            <a:r>
              <a:rPr i="0" lang="en-GB" sz="3200" u="none" cap="none" strike="noStrike">
                <a:solidFill>
                  <a:schemeClr val="lt1"/>
                </a:solidFill>
              </a:rPr>
              <a:t>Toilets</a:t>
            </a:r>
            <a:endParaRPr i="0" sz="3200" u="none" cap="none" strike="noStrike">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C:\Users\staff\AppData\Local\Microsoft\Windows\Temporary Internet Files\Content.IE5\G9WZ3GML\Joydens Wood Logo DPD.jpeg" id="161" name="Google Shape;161;p2"/>
          <p:cNvPicPr preferRelativeResize="0"/>
          <p:nvPr/>
        </p:nvPicPr>
        <p:blipFill rotWithShape="1">
          <a:blip r:embed="rId3">
            <a:alphaModFix/>
          </a:blip>
          <a:srcRect b="0" l="0" r="0" t="0"/>
          <a:stretch/>
        </p:blipFill>
        <p:spPr>
          <a:xfrm>
            <a:off x="11350018" y="5860473"/>
            <a:ext cx="833669" cy="972590"/>
          </a:xfrm>
          <a:prstGeom prst="rect">
            <a:avLst/>
          </a:prstGeom>
          <a:noFill/>
          <a:ln>
            <a:noFill/>
          </a:ln>
        </p:spPr>
      </p:pic>
      <p:sp>
        <p:nvSpPr>
          <p:cNvPr id="162" name="Google Shape;162;p2"/>
          <p:cNvSpPr txBox="1"/>
          <p:nvPr>
            <p:ph type="title"/>
          </p:nvPr>
        </p:nvSpPr>
        <p:spPr>
          <a:xfrm>
            <a:off x="4496334" y="19165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GB">
                <a:latin typeface="Arial"/>
                <a:ea typeface="Arial"/>
                <a:cs typeface="Arial"/>
                <a:sym typeface="Arial"/>
              </a:rPr>
              <a:t>Our Ethos</a:t>
            </a:r>
            <a:endParaRPr>
              <a:latin typeface="Arial"/>
              <a:ea typeface="Arial"/>
              <a:cs typeface="Arial"/>
              <a:sym typeface="Arial"/>
            </a:endParaRPr>
          </a:p>
        </p:txBody>
      </p:sp>
      <p:pic>
        <p:nvPicPr>
          <p:cNvPr id="163" name="Google Shape;163;p2"/>
          <p:cNvPicPr preferRelativeResize="0"/>
          <p:nvPr/>
        </p:nvPicPr>
        <p:blipFill rotWithShape="1">
          <a:blip r:embed="rId4">
            <a:alphaModFix/>
          </a:blip>
          <a:srcRect b="-1090" l="0" r="0" t="1090"/>
          <a:stretch/>
        </p:blipFill>
        <p:spPr>
          <a:xfrm>
            <a:off x="0" y="0"/>
            <a:ext cx="4264400" cy="6939276"/>
          </a:xfrm>
          <a:prstGeom prst="rect">
            <a:avLst/>
          </a:prstGeom>
          <a:noFill/>
          <a:ln>
            <a:noFill/>
          </a:ln>
        </p:spPr>
      </p:pic>
      <p:sp>
        <p:nvSpPr>
          <p:cNvPr id="164" name="Google Shape;164;p2"/>
          <p:cNvSpPr txBox="1"/>
          <p:nvPr/>
        </p:nvSpPr>
        <p:spPr>
          <a:xfrm>
            <a:off x="4654883" y="1312507"/>
            <a:ext cx="4884000" cy="4233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800"/>
              <a:buChar char="•"/>
            </a:pPr>
            <a:r>
              <a:rPr i="0" lang="en-GB" sz="1800" u="none" cap="none" strike="noStrike">
                <a:solidFill>
                  <a:schemeClr val="lt1"/>
                </a:solidFill>
              </a:rPr>
              <a:t>To create a happy and safe place </a:t>
            </a:r>
            <a:endParaRPr i="0" sz="1800" u="none" cap="none" strike="noStrike">
              <a:solidFill>
                <a:schemeClr val="lt1"/>
              </a:solidFill>
            </a:endParaRPr>
          </a:p>
          <a:p>
            <a:pPr indent="-171450" lvl="0" marL="285750" marR="0" rtl="0" algn="l">
              <a:lnSpc>
                <a:spcPct val="150000"/>
              </a:lnSpc>
              <a:spcBef>
                <a:spcPts val="600"/>
              </a:spcBef>
              <a:spcAft>
                <a:spcPts val="0"/>
              </a:spcAft>
              <a:buClr>
                <a:schemeClr val="lt1"/>
              </a:buClr>
              <a:buSzPts val="1800"/>
              <a:buFont typeface="Arial"/>
              <a:buNone/>
            </a:pPr>
            <a:r>
              <a:t/>
            </a:r>
            <a:endParaRPr i="0" sz="1800" u="none" cap="none" strike="noStrike">
              <a:solidFill>
                <a:schemeClr val="lt1"/>
              </a:solidFill>
            </a:endParaRPr>
          </a:p>
          <a:p>
            <a:pPr indent="-2857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To ensure our school values underpin EVERYTHING we do</a:t>
            </a:r>
            <a:endParaRPr i="0" sz="1400" u="none" cap="none" strike="noStrike">
              <a:solidFill>
                <a:srgbClr val="000000"/>
              </a:solidFill>
            </a:endParaRPr>
          </a:p>
          <a:p>
            <a:pPr indent="-171450" lvl="0" marL="285750" marR="0" rtl="0" algn="l">
              <a:lnSpc>
                <a:spcPct val="150000"/>
              </a:lnSpc>
              <a:spcBef>
                <a:spcPts val="600"/>
              </a:spcBef>
              <a:spcAft>
                <a:spcPts val="0"/>
              </a:spcAft>
              <a:buClr>
                <a:schemeClr val="lt1"/>
              </a:buClr>
              <a:buSzPts val="1800"/>
              <a:buFont typeface="Arial"/>
              <a:buNone/>
            </a:pPr>
            <a:r>
              <a:t/>
            </a:r>
            <a:endParaRPr i="0" sz="1800" u="none" cap="none" strike="noStrike">
              <a:solidFill>
                <a:schemeClr val="lt1"/>
              </a:solidFill>
            </a:endParaRPr>
          </a:p>
          <a:p>
            <a:pPr indent="-2857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Child-led learning</a:t>
            </a:r>
            <a:endParaRPr i="0" sz="1400" u="none" cap="none" strike="noStrike">
              <a:solidFill>
                <a:srgbClr val="000000"/>
              </a:solidFill>
            </a:endParaRPr>
          </a:p>
          <a:p>
            <a:pPr indent="-171450" lvl="0" marL="285750" marR="0" rtl="0" algn="l">
              <a:lnSpc>
                <a:spcPct val="150000"/>
              </a:lnSpc>
              <a:spcBef>
                <a:spcPts val="600"/>
              </a:spcBef>
              <a:spcAft>
                <a:spcPts val="0"/>
              </a:spcAft>
              <a:buClr>
                <a:schemeClr val="lt1"/>
              </a:buClr>
              <a:buSzPts val="1800"/>
              <a:buFont typeface="Arial"/>
              <a:buNone/>
            </a:pPr>
            <a:r>
              <a:t/>
            </a:r>
            <a:endParaRPr i="0" sz="1800" u="none" cap="none" strike="noStrike">
              <a:solidFill>
                <a:schemeClr val="lt1"/>
              </a:solidFill>
            </a:endParaRPr>
          </a:p>
          <a:p>
            <a:pPr indent="-285750" lvl="0" marL="285750" marR="0" rtl="0" algn="l">
              <a:lnSpc>
                <a:spcPct val="150000"/>
              </a:lnSpc>
              <a:spcBef>
                <a:spcPts val="600"/>
              </a:spcBef>
              <a:spcAft>
                <a:spcPts val="0"/>
              </a:spcAft>
              <a:buClr>
                <a:schemeClr val="lt1"/>
              </a:buClr>
              <a:buSzPts val="1800"/>
              <a:buChar char="•"/>
            </a:pPr>
            <a:r>
              <a:rPr i="0" lang="en-GB" sz="1800" u="none" cap="none" strike="noStrike">
                <a:solidFill>
                  <a:schemeClr val="lt1"/>
                </a:solidFill>
              </a:rPr>
              <a:t>Nurturing our school community</a:t>
            </a:r>
            <a:endParaRPr i="0" sz="1400" u="none" cap="none" strike="noStrike">
              <a:solidFill>
                <a:srgbClr val="000000"/>
              </a:solidFill>
            </a:endParaRPr>
          </a:p>
          <a:p>
            <a:pPr indent="-171450" lvl="0" marL="285750" marR="0" rtl="0" algn="l">
              <a:lnSpc>
                <a:spcPct val="150000"/>
              </a:lnSpc>
              <a:spcBef>
                <a:spcPts val="600"/>
              </a:spcBef>
              <a:spcAft>
                <a:spcPts val="0"/>
              </a:spcAft>
              <a:buClr>
                <a:schemeClr val="lt1"/>
              </a:buClr>
              <a:buSzPts val="1800"/>
              <a:buFont typeface="Arial"/>
              <a:buNone/>
            </a:pPr>
            <a:r>
              <a:t/>
            </a:r>
            <a:endParaRPr i="0" sz="1800" u="none" cap="none" strike="noStrike">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4"/>
          <p:cNvPicPr preferRelativeResize="0"/>
          <p:nvPr/>
        </p:nvPicPr>
        <p:blipFill rotWithShape="1">
          <a:blip r:embed="rId3">
            <a:alphaModFix/>
          </a:blip>
          <a:srcRect b="21330" l="5874" r="29236" t="47003"/>
          <a:stretch/>
        </p:blipFill>
        <p:spPr>
          <a:xfrm>
            <a:off x="677334" y="3557847"/>
            <a:ext cx="5839844" cy="2685011"/>
          </a:xfrm>
          <a:prstGeom prst="rect">
            <a:avLst/>
          </a:prstGeom>
          <a:noFill/>
          <a:ln>
            <a:noFill/>
          </a:ln>
        </p:spPr>
      </p:pic>
      <p:sp>
        <p:nvSpPr>
          <p:cNvPr id="170" name="Google Shape;170;p4"/>
          <p:cNvSpPr/>
          <p:nvPr/>
        </p:nvSpPr>
        <p:spPr>
          <a:xfrm>
            <a:off x="677325" y="1246775"/>
            <a:ext cx="5839800" cy="38232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71" name="Google Shape;171;p4"/>
          <p:cNvSpPr txBox="1"/>
          <p:nvPr>
            <p:ph type="title"/>
          </p:nvPr>
        </p:nvSpPr>
        <p:spPr>
          <a:xfrm>
            <a:off x="677334" y="42225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GB">
                <a:latin typeface="Arial"/>
                <a:ea typeface="Arial"/>
                <a:cs typeface="Arial"/>
                <a:sym typeface="Arial"/>
              </a:rPr>
              <a:t>Targeted Teaching</a:t>
            </a:r>
            <a:endParaRPr>
              <a:latin typeface="Arial"/>
              <a:ea typeface="Arial"/>
              <a:cs typeface="Arial"/>
              <a:sym typeface="Arial"/>
            </a:endParaRPr>
          </a:p>
        </p:txBody>
      </p:sp>
      <p:sp>
        <p:nvSpPr>
          <p:cNvPr id="172" name="Google Shape;172;p4"/>
          <p:cNvSpPr txBox="1"/>
          <p:nvPr/>
        </p:nvSpPr>
        <p:spPr>
          <a:xfrm>
            <a:off x="1652077" y="1334386"/>
            <a:ext cx="4607400" cy="3093900"/>
          </a:xfrm>
          <a:prstGeom prst="rect">
            <a:avLst/>
          </a:prstGeom>
          <a:noFill/>
          <a:ln>
            <a:noFill/>
          </a:ln>
        </p:spPr>
        <p:txBody>
          <a:bodyPr anchorCtr="0" anchor="t" bIns="45700" lIns="91425" spcFirstLastPara="1" rIns="91425" wrap="square" tIns="45700">
            <a:spAutoFit/>
          </a:bodyPr>
          <a:lstStyle/>
          <a:p>
            <a:pPr indent="-298450" lvl="0" marL="285750" marR="0" rtl="0" algn="l">
              <a:lnSpc>
                <a:spcPct val="150000"/>
              </a:lnSpc>
              <a:spcBef>
                <a:spcPts val="0"/>
              </a:spcBef>
              <a:spcAft>
                <a:spcPts val="0"/>
              </a:spcAft>
              <a:buClr>
                <a:schemeClr val="dk1"/>
              </a:buClr>
              <a:buSzPts val="1800"/>
              <a:buChar char="•"/>
            </a:pPr>
            <a:r>
              <a:rPr i="0" lang="en-GB" sz="1800" u="none" cap="none" strike="noStrike">
                <a:solidFill>
                  <a:schemeClr val="dk1"/>
                </a:solidFill>
              </a:rPr>
              <a:t>Carefully designed curriculum – a blend of formal and play-based learning</a:t>
            </a:r>
            <a:endParaRPr i="0" sz="1800" u="none" cap="none" strike="noStrike">
              <a:solidFill>
                <a:srgbClr val="000000"/>
              </a:solidFill>
            </a:endParaRPr>
          </a:p>
          <a:p>
            <a:pPr indent="-298450" lvl="0" marL="285750" marR="0" rtl="0" algn="l">
              <a:lnSpc>
                <a:spcPct val="150000"/>
              </a:lnSpc>
              <a:spcBef>
                <a:spcPts val="600"/>
              </a:spcBef>
              <a:spcAft>
                <a:spcPts val="0"/>
              </a:spcAft>
              <a:buClr>
                <a:schemeClr val="dk1"/>
              </a:buClr>
              <a:buSzPts val="1800"/>
              <a:buChar char="•"/>
            </a:pPr>
            <a:r>
              <a:rPr i="0" lang="en-GB" sz="1800" u="none" cap="none" strike="noStrike">
                <a:solidFill>
                  <a:schemeClr val="dk1"/>
                </a:solidFill>
              </a:rPr>
              <a:t>Clear progression of skills </a:t>
            </a:r>
            <a:endParaRPr i="0" sz="1800" u="none" cap="none" strike="noStrike">
              <a:solidFill>
                <a:srgbClr val="000000"/>
              </a:solidFill>
            </a:endParaRPr>
          </a:p>
          <a:p>
            <a:pPr indent="-298450" lvl="0" marL="285750" marR="0" rtl="0" algn="l">
              <a:lnSpc>
                <a:spcPct val="150000"/>
              </a:lnSpc>
              <a:spcBef>
                <a:spcPts val="600"/>
              </a:spcBef>
              <a:spcAft>
                <a:spcPts val="0"/>
              </a:spcAft>
              <a:buClr>
                <a:schemeClr val="dk1"/>
              </a:buClr>
              <a:buSzPts val="1800"/>
              <a:buChar char="•"/>
            </a:pPr>
            <a:r>
              <a:rPr i="0" lang="en-GB" sz="1800" u="none" cap="none" strike="noStrike">
                <a:solidFill>
                  <a:schemeClr val="dk1"/>
                </a:solidFill>
              </a:rPr>
              <a:t>Targeted phonics and reading programme </a:t>
            </a:r>
            <a:endParaRPr i="0" sz="1800" u="none" cap="none" strike="noStrike">
              <a:solidFill>
                <a:schemeClr val="dk1"/>
              </a:solidFill>
            </a:endParaRPr>
          </a:p>
          <a:p>
            <a:pPr indent="-298450" lvl="0" marL="285750" marR="0" rtl="0" algn="l">
              <a:lnSpc>
                <a:spcPct val="150000"/>
              </a:lnSpc>
              <a:spcBef>
                <a:spcPts val="600"/>
              </a:spcBef>
              <a:spcAft>
                <a:spcPts val="0"/>
              </a:spcAft>
              <a:buClr>
                <a:schemeClr val="dk1"/>
              </a:buClr>
              <a:buSzPts val="1800"/>
              <a:buChar char="•"/>
            </a:pPr>
            <a:r>
              <a:rPr i="0" lang="en-GB" sz="1800" u="none" cap="none" strike="noStrike">
                <a:solidFill>
                  <a:schemeClr val="dk1"/>
                </a:solidFill>
              </a:rPr>
              <a:t>Specialist lessons in cooking and PE with T</a:t>
            </a:r>
            <a:r>
              <a:rPr lang="en-GB" sz="1800">
                <a:solidFill>
                  <a:schemeClr val="dk1"/>
                </a:solidFill>
              </a:rPr>
              <a:t>o</a:t>
            </a:r>
            <a:r>
              <a:rPr i="0" lang="en-GB" sz="1800" u="none" cap="none" strike="noStrike">
                <a:solidFill>
                  <a:schemeClr val="dk1"/>
                </a:solidFill>
              </a:rPr>
              <a:t>llo our P</a:t>
            </a:r>
            <a:r>
              <a:rPr lang="en-GB" sz="1800">
                <a:solidFill>
                  <a:schemeClr val="dk1"/>
                </a:solidFill>
              </a:rPr>
              <a:t>E</a:t>
            </a:r>
            <a:r>
              <a:rPr i="0" lang="en-GB" sz="1800" u="none" cap="none" strike="noStrike">
                <a:solidFill>
                  <a:schemeClr val="dk1"/>
                </a:solidFill>
              </a:rPr>
              <a:t> </a:t>
            </a:r>
            <a:r>
              <a:rPr lang="en-GB" sz="1800">
                <a:solidFill>
                  <a:schemeClr val="dk1"/>
                </a:solidFill>
              </a:rPr>
              <a:t>Specialists</a:t>
            </a:r>
            <a:endParaRPr i="0" sz="1800" u="none" cap="none" strike="noStrike">
              <a:solidFill>
                <a:schemeClr val="dk1"/>
              </a:solidFill>
            </a:endParaRPr>
          </a:p>
        </p:txBody>
      </p:sp>
      <p:pic>
        <p:nvPicPr>
          <p:cNvPr descr="http://joydens-wood-infant.kent.sch.uk/wp_site/wp-content/uploads/2018/04/children_explore-1024x660.jpg" id="173" name="Google Shape;173;p4"/>
          <p:cNvPicPr preferRelativeResize="0"/>
          <p:nvPr/>
        </p:nvPicPr>
        <p:blipFill rotWithShape="1">
          <a:blip r:embed="rId4">
            <a:alphaModFix/>
          </a:blip>
          <a:srcRect b="0" l="0" r="0" t="0"/>
          <a:stretch/>
        </p:blipFill>
        <p:spPr>
          <a:xfrm rot="-971262">
            <a:off x="7099715" y="647276"/>
            <a:ext cx="3378545" cy="2177570"/>
          </a:xfrm>
          <a:prstGeom prst="rect">
            <a:avLst/>
          </a:prstGeom>
          <a:noFill/>
          <a:ln>
            <a:noFill/>
          </a:ln>
        </p:spPr>
      </p:pic>
      <p:pic>
        <p:nvPicPr>
          <p:cNvPr id="174" name="Google Shape;174;p4"/>
          <p:cNvPicPr preferRelativeResize="0"/>
          <p:nvPr/>
        </p:nvPicPr>
        <p:blipFill rotWithShape="1">
          <a:blip r:embed="rId5">
            <a:alphaModFix/>
          </a:blip>
          <a:srcRect b="34424" l="0" r="0" t="19152"/>
          <a:stretch/>
        </p:blipFill>
        <p:spPr>
          <a:xfrm>
            <a:off x="8249960" y="3308465"/>
            <a:ext cx="3306536" cy="3183774"/>
          </a:xfrm>
          <a:prstGeom prst="rect">
            <a:avLst/>
          </a:prstGeom>
          <a:noFill/>
          <a:ln>
            <a:noFill/>
          </a:ln>
        </p:spPr>
      </p:pic>
      <p:pic>
        <p:nvPicPr>
          <p:cNvPr id="175" name="Google Shape;175;p4"/>
          <p:cNvPicPr preferRelativeResize="0"/>
          <p:nvPr/>
        </p:nvPicPr>
        <p:blipFill>
          <a:blip r:embed="rId6">
            <a:alphaModFix/>
          </a:blip>
          <a:stretch>
            <a:fillRect/>
          </a:stretch>
        </p:blipFill>
        <p:spPr>
          <a:xfrm>
            <a:off x="9475775" y="1100750"/>
            <a:ext cx="2590800" cy="2590800"/>
          </a:xfrm>
          <a:prstGeom prst="rect">
            <a:avLst/>
          </a:prstGeom>
          <a:noFill/>
          <a:ln>
            <a:noFill/>
          </a:ln>
        </p:spPr>
      </p:pic>
      <p:pic>
        <p:nvPicPr>
          <p:cNvPr id="176" name="Google Shape;176;p4"/>
          <p:cNvPicPr preferRelativeResize="0"/>
          <p:nvPr/>
        </p:nvPicPr>
        <p:blipFill>
          <a:blip r:embed="rId7">
            <a:alphaModFix/>
          </a:blip>
          <a:stretch>
            <a:fillRect/>
          </a:stretch>
        </p:blipFill>
        <p:spPr>
          <a:xfrm>
            <a:off x="6752098" y="4229948"/>
            <a:ext cx="1801150" cy="1801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2000"/>
                                        <p:tgtEl>
                                          <p:spTgt spid="1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2000"/>
                                        <p:tgtEl>
                                          <p:spTgt spid="1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Effect filter="fade" transition="in">
                                      <p:cBhvr>
                                        <p:cTn dur="2000"/>
                                        <p:tgtEl>
                                          <p:spTgt spid="1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Effect filter="fade" transition="in">
                                      <p:cBhvr>
                                        <p:cTn dur="2000"/>
                                        <p:tgtEl>
                                          <p:spTgt spid="17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type="title"/>
          </p:nvPr>
        </p:nvSpPr>
        <p:spPr>
          <a:xfrm>
            <a:off x="393166" y="207644"/>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GB">
                <a:latin typeface="Arial"/>
                <a:ea typeface="Arial"/>
                <a:cs typeface="Arial"/>
                <a:sym typeface="Arial"/>
                <a:extLst>
                  <a:ext uri="http://customooxmlschemas.google.com/">
                    <go:slidesCustomData xmlns:go="http://customooxmlschemas.google.com/" textRoundtripDataId="0"/>
                  </a:ext>
                </a:extLst>
              </a:rPr>
              <a:t>Structure of Play</a:t>
            </a:r>
            <a:endParaRPr>
              <a:latin typeface="Arial"/>
              <a:ea typeface="Arial"/>
              <a:cs typeface="Arial"/>
              <a:sym typeface="Arial"/>
            </a:endParaRPr>
          </a:p>
        </p:txBody>
      </p:sp>
      <p:sp>
        <p:nvSpPr>
          <p:cNvPr id="182" name="Google Shape;182;p5"/>
          <p:cNvSpPr/>
          <p:nvPr/>
        </p:nvSpPr>
        <p:spPr>
          <a:xfrm>
            <a:off x="1577948" y="1110112"/>
            <a:ext cx="2377440" cy="2589349"/>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Art Studio </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(Art and design)</a:t>
            </a:r>
            <a:endParaRPr i="0" sz="1800" u="none" cap="none" strike="noStrike">
              <a:solidFill>
                <a:schemeClr val="lt1"/>
              </a:solidFill>
            </a:endParaRPr>
          </a:p>
        </p:txBody>
      </p:sp>
      <p:sp>
        <p:nvSpPr>
          <p:cNvPr id="183" name="Google Shape;183;p5"/>
          <p:cNvSpPr/>
          <p:nvPr/>
        </p:nvSpPr>
        <p:spPr>
          <a:xfrm>
            <a:off x="4151172" y="1110113"/>
            <a:ext cx="2377440" cy="2589349"/>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Exploration Room</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(Playdough, science, cultural resources and investigation areas of interest)</a:t>
            </a:r>
            <a:endParaRPr i="0" sz="1800" u="none" cap="none" strike="noStrike">
              <a:solidFill>
                <a:schemeClr val="lt1"/>
              </a:solidFill>
            </a:endParaRPr>
          </a:p>
        </p:txBody>
      </p:sp>
      <p:sp>
        <p:nvSpPr>
          <p:cNvPr id="184" name="Google Shape;184;p5"/>
          <p:cNvSpPr/>
          <p:nvPr/>
        </p:nvSpPr>
        <p:spPr>
          <a:xfrm>
            <a:off x="6724396" y="1112797"/>
            <a:ext cx="2377440" cy="2589349"/>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Imaginary Room</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(Construction, role play, small world, cooking)</a:t>
            </a:r>
            <a:endParaRPr i="0" sz="1800" u="none" cap="none" strike="noStrike">
              <a:solidFill>
                <a:schemeClr val="lt1"/>
              </a:solidFill>
            </a:endParaRPr>
          </a:p>
        </p:txBody>
      </p:sp>
      <p:sp>
        <p:nvSpPr>
          <p:cNvPr id="185" name="Google Shape;185;p5"/>
          <p:cNvSpPr/>
          <p:nvPr/>
        </p:nvSpPr>
        <p:spPr>
          <a:xfrm>
            <a:off x="1549716" y="4032800"/>
            <a:ext cx="7552200" cy="2589300"/>
          </a:xfrm>
          <a:prstGeom prst="rect">
            <a:avLst/>
          </a:prstGeom>
          <a:solidFill>
            <a:srgbClr val="00B0F0"/>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Arial"/>
              <a:buNone/>
            </a:pPr>
            <a:r>
              <a:rPr lang="en-GB" sz="1800">
                <a:solidFill>
                  <a:schemeClr val="lt1"/>
                </a:solidFill>
              </a:rPr>
              <a:t>Continuous</a:t>
            </a:r>
            <a:r>
              <a:rPr lang="en-GB" sz="1800">
                <a:solidFill>
                  <a:schemeClr val="lt1"/>
                </a:solidFill>
              </a:rPr>
              <a:t> provision in the afternoon provision </a:t>
            </a:r>
            <a:endParaRPr sz="1800">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rPr lang="en-GB" sz="1800">
                <a:solidFill>
                  <a:schemeClr val="lt1"/>
                </a:solidFill>
              </a:rPr>
              <a:t>In Autumn and Spring Terms and gradually phase it out.</a:t>
            </a:r>
            <a:endParaRPr sz="1800">
              <a:solidFill>
                <a:schemeClr val="lt1"/>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Art and design reading and writing </a:t>
            </a:r>
            <a:endParaRPr sz="1800">
              <a:solidFill>
                <a:schemeClr val="lt1"/>
              </a:solidFill>
            </a:endParaRPr>
          </a:p>
          <a:p>
            <a:pPr indent="0" lvl="0" marL="0" rtl="0" algn="ctr">
              <a:spcBef>
                <a:spcPts val="0"/>
              </a:spcBef>
              <a:spcAft>
                <a:spcPts val="0"/>
              </a:spcAft>
              <a:buClr>
                <a:schemeClr val="dk1"/>
              </a:buClr>
              <a:buSzPts val="1800"/>
              <a:buFont typeface="Arial"/>
              <a:buNone/>
            </a:pPr>
            <a:r>
              <a:rPr lang="en-GB" sz="1800">
                <a:solidFill>
                  <a:schemeClr val="lt1"/>
                </a:solidFill>
              </a:rPr>
              <a:t>History, geography, maths investigations, RE, museum</a:t>
            </a:r>
            <a:endParaRPr sz="1800">
              <a:solidFill>
                <a:schemeClr val="lt1"/>
              </a:solidFill>
            </a:endParaRPr>
          </a:p>
          <a:p>
            <a:pPr indent="0" lvl="0" marL="0" rtl="0" algn="ctr">
              <a:spcBef>
                <a:spcPts val="0"/>
              </a:spcBef>
              <a:spcAft>
                <a:spcPts val="0"/>
              </a:spcAft>
              <a:buClr>
                <a:schemeClr val="dk1"/>
              </a:buClr>
              <a:buSzPts val="1800"/>
              <a:buFont typeface="Arial"/>
              <a:buNone/>
            </a:pPr>
            <a:r>
              <a:rPr lang="en-GB" sz="1800">
                <a:solidFill>
                  <a:schemeClr val="lt1"/>
                </a:solidFill>
              </a:rPr>
              <a:t>Complex construction,  science investigations, cooking workshop</a:t>
            </a:r>
            <a:endParaRPr sz="1800">
              <a:solidFill>
                <a:schemeClr val="lt1"/>
              </a:solidFill>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lt1"/>
              </a:solidFill>
            </a:endParaRPr>
          </a:p>
        </p:txBody>
      </p:sp>
      <p:sp>
        <p:nvSpPr>
          <p:cNvPr id="186" name="Google Shape;186;p5"/>
          <p:cNvSpPr/>
          <p:nvPr/>
        </p:nvSpPr>
        <p:spPr>
          <a:xfrm>
            <a:off x="1882673" y="3057343"/>
            <a:ext cx="6858000" cy="1503320"/>
          </a:xfrm>
          <a:prstGeom prst="rightArrow">
            <a:avLst>
              <a:gd fmla="val 50000" name="adj1"/>
              <a:gd fmla="val 50000" name="adj2"/>
            </a:avLst>
          </a:prstGeom>
          <a:solidFill>
            <a:srgbClr val="FFFF00"/>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GB" sz="1400" u="none" cap="none" strike="noStrike">
                <a:solidFill>
                  <a:schemeClr val="dk1"/>
                </a:solidFill>
              </a:rPr>
              <a:t>Physical Development, </a:t>
            </a:r>
            <a:r>
              <a:rPr lang="en-GB">
                <a:solidFill>
                  <a:schemeClr val="dk1"/>
                </a:solidFill>
              </a:rPr>
              <a:t>Communication </a:t>
            </a:r>
            <a:r>
              <a:rPr i="0" lang="en-GB" sz="1400" u="none" cap="none" strike="noStrike">
                <a:solidFill>
                  <a:schemeClr val="dk1"/>
                </a:solidFill>
              </a:rPr>
              <a:t>and Language, Personal Social and Emotional Development, Maths and Literacy</a:t>
            </a:r>
            <a:endParaRPr i="0" sz="1400" u="none" cap="none" strike="noStrike">
              <a:solidFill>
                <a:schemeClr val="dk1"/>
              </a:solidFill>
            </a:endParaRPr>
          </a:p>
        </p:txBody>
      </p:sp>
      <p:sp>
        <p:nvSpPr>
          <p:cNvPr id="187" name="Google Shape;187;p5"/>
          <p:cNvSpPr txBox="1"/>
          <p:nvPr/>
        </p:nvSpPr>
        <p:spPr>
          <a:xfrm>
            <a:off x="469762" y="2380007"/>
            <a:ext cx="100337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EYFS</a:t>
            </a:r>
            <a:endParaRPr i="0" sz="1800" u="none" cap="none" strike="noStrike">
              <a:solidFill>
                <a:schemeClr val="lt1"/>
              </a:solidFill>
            </a:endParaRPr>
          </a:p>
        </p:txBody>
      </p:sp>
      <p:sp>
        <p:nvSpPr>
          <p:cNvPr id="188" name="Google Shape;188;p5"/>
          <p:cNvSpPr txBox="1"/>
          <p:nvPr/>
        </p:nvSpPr>
        <p:spPr>
          <a:xfrm>
            <a:off x="469762" y="5234239"/>
            <a:ext cx="100337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i="0" lang="en-GB" sz="1800" u="none" cap="none" strike="noStrike">
                <a:solidFill>
                  <a:schemeClr val="lt1"/>
                </a:solidFill>
              </a:rPr>
              <a:t>Year 1</a:t>
            </a:r>
            <a:endParaRPr i="0" sz="1800" u="none" cap="none" strike="noStrike">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9d1b3ae739_0_11"/>
          <p:cNvSpPr txBox="1"/>
          <p:nvPr/>
        </p:nvSpPr>
        <p:spPr>
          <a:xfrm>
            <a:off x="827025" y="1432050"/>
            <a:ext cx="8351700" cy="48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chemeClr val="lt1"/>
                </a:solidFill>
              </a:rPr>
              <a:t>Allows the children to develop </a:t>
            </a:r>
            <a:r>
              <a:rPr b="1" lang="en-GB" sz="1900">
                <a:solidFill>
                  <a:schemeClr val="lt1"/>
                </a:solidFill>
              </a:rPr>
              <a:t>independence</a:t>
            </a:r>
            <a:r>
              <a:rPr lang="en-GB" sz="1900">
                <a:solidFill>
                  <a:schemeClr val="lt1"/>
                </a:solidFill>
              </a:rPr>
              <a:t> and </a:t>
            </a:r>
            <a:r>
              <a:rPr b="1" lang="en-GB" sz="1900">
                <a:solidFill>
                  <a:schemeClr val="lt1"/>
                </a:solidFill>
              </a:rPr>
              <a:t>expertise</a:t>
            </a:r>
            <a:r>
              <a:rPr lang="en-GB" sz="1900">
                <a:solidFill>
                  <a:schemeClr val="lt1"/>
                </a:solidFill>
              </a:rPr>
              <a:t> through a succinctly planned </a:t>
            </a:r>
            <a:r>
              <a:rPr b="1" lang="en-GB" sz="1900" u="sng">
                <a:solidFill>
                  <a:schemeClr val="lt1"/>
                </a:solidFill>
              </a:rPr>
              <a:t>Progression of Skills and Knowledge</a:t>
            </a:r>
            <a:r>
              <a:rPr lang="en-GB" sz="1900">
                <a:solidFill>
                  <a:schemeClr val="lt1"/>
                </a:solidFill>
              </a:rPr>
              <a:t>. </a:t>
            </a:r>
            <a:endParaRPr sz="1900">
              <a:solidFill>
                <a:schemeClr val="lt1"/>
              </a:solidFill>
            </a:endParaRPr>
          </a:p>
          <a:p>
            <a:pPr indent="0" lvl="0" marL="0" rtl="0" algn="l">
              <a:spcBef>
                <a:spcPts val="0"/>
              </a:spcBef>
              <a:spcAft>
                <a:spcPts val="0"/>
              </a:spcAft>
              <a:buNone/>
            </a:pPr>
            <a:r>
              <a:t/>
            </a:r>
            <a:endParaRPr sz="1900">
              <a:solidFill>
                <a:schemeClr val="lt1"/>
              </a:solidFill>
            </a:endParaRPr>
          </a:p>
          <a:p>
            <a:pPr indent="0" lvl="0" marL="0" rtl="0" algn="l">
              <a:spcBef>
                <a:spcPts val="0"/>
              </a:spcBef>
              <a:spcAft>
                <a:spcPts val="0"/>
              </a:spcAft>
              <a:buNone/>
            </a:pPr>
            <a:r>
              <a:rPr lang="en-GB" sz="1900">
                <a:solidFill>
                  <a:schemeClr val="lt1"/>
                </a:solidFill>
              </a:rPr>
              <a:t>Every element is </a:t>
            </a:r>
            <a:r>
              <a:rPr b="1" lang="en-GB" sz="1900" u="sng">
                <a:solidFill>
                  <a:schemeClr val="lt1"/>
                </a:solidFill>
              </a:rPr>
              <a:t>carefully considered</a:t>
            </a:r>
            <a:r>
              <a:rPr lang="en-GB" sz="1900">
                <a:solidFill>
                  <a:schemeClr val="lt1"/>
                </a:solidFill>
              </a:rPr>
              <a:t> so the children have a strong grasp of how their prior knowledge enables them to be successful in their future learning.</a:t>
            </a:r>
            <a:endParaRPr sz="1900">
              <a:solidFill>
                <a:schemeClr val="lt1"/>
              </a:solidFill>
            </a:endParaRPr>
          </a:p>
          <a:p>
            <a:pPr indent="0" lvl="0" marL="0" rtl="0" algn="l">
              <a:spcBef>
                <a:spcPts val="0"/>
              </a:spcBef>
              <a:spcAft>
                <a:spcPts val="0"/>
              </a:spcAft>
              <a:buNone/>
            </a:pPr>
            <a:r>
              <a:t/>
            </a:r>
            <a:endParaRPr sz="1900">
              <a:solidFill>
                <a:schemeClr val="lt1"/>
              </a:solidFill>
            </a:endParaRPr>
          </a:p>
          <a:p>
            <a:pPr indent="0" lvl="0" marL="0" rtl="0" algn="l">
              <a:spcBef>
                <a:spcPts val="0"/>
              </a:spcBef>
              <a:spcAft>
                <a:spcPts val="0"/>
              </a:spcAft>
              <a:buNone/>
            </a:pPr>
            <a:r>
              <a:rPr lang="en-GB" sz="1900">
                <a:solidFill>
                  <a:schemeClr val="lt1"/>
                </a:solidFill>
              </a:rPr>
              <a:t>Our Curriculum is designed to ensure our children have a progressive educational journey that enables them to:</a:t>
            </a:r>
            <a:endParaRPr sz="1900">
              <a:solidFill>
                <a:schemeClr val="lt1"/>
              </a:solidFill>
            </a:endParaRPr>
          </a:p>
          <a:p>
            <a:pPr indent="0" lvl="0" marL="0" rtl="0" algn="l">
              <a:spcBef>
                <a:spcPts val="0"/>
              </a:spcBef>
              <a:spcAft>
                <a:spcPts val="0"/>
              </a:spcAft>
              <a:buNone/>
            </a:pPr>
            <a:r>
              <a:t/>
            </a:r>
            <a:endParaRPr sz="1900">
              <a:solidFill>
                <a:schemeClr val="lt1"/>
              </a:solidFill>
            </a:endParaRPr>
          </a:p>
          <a:p>
            <a:pPr indent="0" lvl="0" marL="0" rtl="0" algn="l">
              <a:spcBef>
                <a:spcPts val="0"/>
              </a:spcBef>
              <a:spcAft>
                <a:spcPts val="0"/>
              </a:spcAft>
              <a:buNone/>
            </a:pPr>
            <a:r>
              <a:rPr lang="en-GB" sz="1900">
                <a:solidFill>
                  <a:schemeClr val="lt1"/>
                </a:solidFill>
              </a:rPr>
              <a:t>• Develop </a:t>
            </a:r>
            <a:r>
              <a:rPr b="1" lang="en-GB" sz="1900" u="sng">
                <a:solidFill>
                  <a:schemeClr val="lt1"/>
                </a:solidFill>
              </a:rPr>
              <a:t>strong fluency</a:t>
            </a:r>
            <a:r>
              <a:rPr lang="en-GB" sz="1900">
                <a:solidFill>
                  <a:schemeClr val="lt1"/>
                </a:solidFill>
              </a:rPr>
              <a:t> and </a:t>
            </a:r>
            <a:r>
              <a:rPr b="1" lang="en-GB" sz="1900" u="sng">
                <a:solidFill>
                  <a:schemeClr val="lt1"/>
                </a:solidFill>
              </a:rPr>
              <a:t>confidence</a:t>
            </a:r>
            <a:r>
              <a:rPr lang="en-GB" sz="1900">
                <a:solidFill>
                  <a:schemeClr val="lt1"/>
                </a:solidFill>
              </a:rPr>
              <a:t> in the foundations in Literacy and Mathematics</a:t>
            </a:r>
            <a:endParaRPr sz="1900">
              <a:solidFill>
                <a:schemeClr val="lt1"/>
              </a:solidFill>
            </a:endParaRPr>
          </a:p>
          <a:p>
            <a:pPr indent="0" lvl="0" marL="0" rtl="0" algn="l">
              <a:spcBef>
                <a:spcPts val="0"/>
              </a:spcBef>
              <a:spcAft>
                <a:spcPts val="0"/>
              </a:spcAft>
              <a:buNone/>
            </a:pPr>
            <a:r>
              <a:rPr lang="en-GB" sz="1900">
                <a:solidFill>
                  <a:schemeClr val="lt1"/>
                </a:solidFill>
              </a:rPr>
              <a:t>• </a:t>
            </a:r>
            <a:r>
              <a:rPr b="1" lang="en-GB" sz="1900" u="sng">
                <a:solidFill>
                  <a:schemeClr val="lt1"/>
                </a:solidFill>
              </a:rPr>
              <a:t>Lead their own learning</a:t>
            </a:r>
            <a:r>
              <a:rPr lang="en-GB" sz="1900">
                <a:solidFill>
                  <a:schemeClr val="lt1"/>
                </a:solidFill>
              </a:rPr>
              <a:t> through child-led and enquiry-based opportunities</a:t>
            </a:r>
            <a:endParaRPr sz="1900">
              <a:solidFill>
                <a:schemeClr val="lt1"/>
              </a:solidFill>
            </a:endParaRPr>
          </a:p>
          <a:p>
            <a:pPr indent="0" lvl="0" marL="0" rtl="0" algn="l">
              <a:spcBef>
                <a:spcPts val="0"/>
              </a:spcBef>
              <a:spcAft>
                <a:spcPts val="0"/>
              </a:spcAft>
              <a:buNone/>
            </a:pPr>
            <a:r>
              <a:rPr lang="en-GB" sz="1900">
                <a:solidFill>
                  <a:schemeClr val="lt1"/>
                </a:solidFill>
              </a:rPr>
              <a:t>• </a:t>
            </a:r>
            <a:r>
              <a:rPr b="1" lang="en-GB" sz="1900" u="sng">
                <a:solidFill>
                  <a:schemeClr val="lt1"/>
                </a:solidFill>
              </a:rPr>
              <a:t>Think critically</a:t>
            </a:r>
            <a:r>
              <a:rPr lang="en-GB" sz="1900">
                <a:solidFill>
                  <a:schemeClr val="lt1"/>
                </a:solidFill>
              </a:rPr>
              <a:t> and make links through a cross curricular approach which is underpinned by key texts</a:t>
            </a:r>
            <a:endParaRPr sz="1600">
              <a:solidFill>
                <a:schemeClr val="lt1"/>
              </a:solidFill>
            </a:endParaRPr>
          </a:p>
        </p:txBody>
      </p:sp>
      <p:sp>
        <p:nvSpPr>
          <p:cNvPr id="194" name="Google Shape;194;g19d1b3ae739_0_11"/>
          <p:cNvSpPr txBox="1"/>
          <p:nvPr/>
        </p:nvSpPr>
        <p:spPr>
          <a:xfrm>
            <a:off x="481125" y="246650"/>
            <a:ext cx="8697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3300">
                <a:solidFill>
                  <a:schemeClr val="lt1"/>
                </a:solidFill>
              </a:rPr>
              <a:t>Joydens Wood Infant School’s curriculum</a:t>
            </a:r>
            <a:endParaRPr b="1" sz="3000">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19d1b3ae739_0_3"/>
          <p:cNvPicPr preferRelativeResize="0"/>
          <p:nvPr/>
        </p:nvPicPr>
        <p:blipFill>
          <a:blip r:embed="rId3">
            <a:alphaModFix/>
          </a:blip>
          <a:stretch>
            <a:fillRect/>
          </a:stretch>
        </p:blipFill>
        <p:spPr>
          <a:xfrm>
            <a:off x="963075" y="371500"/>
            <a:ext cx="10039350" cy="582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9d1b3ae739_0_37"/>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latin typeface="Arial"/>
                <a:ea typeface="Arial"/>
                <a:cs typeface="Arial"/>
                <a:sym typeface="Arial"/>
                <a:extLst>
                  <a:ext uri="http://customooxmlschemas.google.com/">
                    <go:slidesCustomData xmlns:go="http://customooxmlschemas.google.com/" textRoundtripDataId="1"/>
                  </a:ext>
                </a:extLst>
              </a:rPr>
              <a:t>SEND</a:t>
            </a:r>
            <a:endParaRPr>
              <a:latin typeface="Arial"/>
              <a:ea typeface="Arial"/>
              <a:cs typeface="Arial"/>
              <a:sym typeface="Arial"/>
            </a:endParaRPr>
          </a:p>
        </p:txBody>
      </p:sp>
      <p:sp>
        <p:nvSpPr>
          <p:cNvPr id="205" name="Google Shape;205;g19d1b3ae739_0_37"/>
          <p:cNvSpPr txBox="1"/>
          <p:nvPr/>
        </p:nvSpPr>
        <p:spPr>
          <a:xfrm>
            <a:off x="713250" y="1291800"/>
            <a:ext cx="107655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1"/>
                </a:solidFill>
                <a:latin typeface="Trebuchet MS"/>
                <a:ea typeface="Trebuchet MS"/>
                <a:cs typeface="Trebuchet MS"/>
                <a:sym typeface="Trebuchet MS"/>
              </a:rPr>
              <a:t>At Joydens Wood Infant School, we follow a </a:t>
            </a:r>
            <a:r>
              <a:rPr lang="en-GB" sz="1800" u="sng">
                <a:solidFill>
                  <a:schemeClr val="lt1"/>
                </a:solidFill>
                <a:latin typeface="Trebuchet MS"/>
                <a:ea typeface="Trebuchet MS"/>
                <a:cs typeface="Trebuchet MS"/>
                <a:sym typeface="Trebuchet MS"/>
              </a:rPr>
              <a:t>5 Step Plan for SEND concerns</a:t>
            </a:r>
            <a:r>
              <a:rPr lang="en-GB" sz="1800">
                <a:solidFill>
                  <a:schemeClr val="lt1"/>
                </a:solidFill>
                <a:latin typeface="Trebuchet MS"/>
                <a:ea typeface="Trebuchet MS"/>
                <a:cs typeface="Trebuchet MS"/>
                <a:sym typeface="Trebuchet MS"/>
              </a:rPr>
              <a:t>. </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Font typeface="Trebuchet MS"/>
              <a:buChar char="-"/>
            </a:pPr>
            <a:r>
              <a:rPr lang="en-GB" sz="1800">
                <a:solidFill>
                  <a:schemeClr val="lt1"/>
                </a:solidFill>
                <a:latin typeface="Trebuchet MS"/>
                <a:ea typeface="Trebuchet MS"/>
                <a:cs typeface="Trebuchet MS"/>
                <a:sym typeface="Trebuchet MS"/>
              </a:rPr>
              <a:t>Step 1- Quality First Teaching</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Font typeface="Trebuchet MS"/>
              <a:buChar char="-"/>
            </a:pPr>
            <a:r>
              <a:rPr lang="en-GB" sz="1800">
                <a:solidFill>
                  <a:schemeClr val="lt1"/>
                </a:solidFill>
                <a:latin typeface="Trebuchet MS"/>
                <a:ea typeface="Trebuchet MS"/>
                <a:cs typeface="Trebuchet MS"/>
                <a:sym typeface="Trebuchet MS"/>
              </a:rPr>
              <a:t>Step 2- Interventions and discussions within Provision Map meetings</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Font typeface="Trebuchet MS"/>
              <a:buChar char="-"/>
            </a:pPr>
            <a:r>
              <a:rPr lang="en-GB" sz="1800">
                <a:solidFill>
                  <a:schemeClr val="lt1"/>
                </a:solidFill>
                <a:latin typeface="Trebuchet MS"/>
                <a:ea typeface="Trebuchet MS"/>
                <a:cs typeface="Trebuchet MS"/>
                <a:sym typeface="Trebuchet MS"/>
              </a:rPr>
              <a:t>Step 3- School Inclusion Forum Team meeting (internal meeting regarding what other strategies and support we can offer)</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Font typeface="Trebuchet MS"/>
              <a:buChar char="-"/>
            </a:pPr>
            <a:r>
              <a:rPr lang="en-GB" sz="1800">
                <a:solidFill>
                  <a:schemeClr val="lt1"/>
                </a:solidFill>
                <a:latin typeface="Trebuchet MS"/>
                <a:ea typeface="Trebuchet MS"/>
                <a:cs typeface="Trebuchet MS"/>
                <a:sym typeface="Trebuchet MS"/>
              </a:rPr>
              <a:t>Step 4- 6 weeks to try the recommendations and review </a:t>
            </a:r>
            <a:endParaRPr sz="1800">
              <a:solidFill>
                <a:schemeClr val="lt1"/>
              </a:solidFill>
              <a:latin typeface="Trebuchet MS"/>
              <a:ea typeface="Trebuchet MS"/>
              <a:cs typeface="Trebuchet MS"/>
              <a:sym typeface="Trebuchet MS"/>
            </a:endParaRPr>
          </a:p>
          <a:p>
            <a:pPr indent="-342900" lvl="0" marL="457200" rtl="0" algn="l">
              <a:spcBef>
                <a:spcPts val="0"/>
              </a:spcBef>
              <a:spcAft>
                <a:spcPts val="0"/>
              </a:spcAft>
              <a:buClr>
                <a:schemeClr val="lt1"/>
              </a:buClr>
              <a:buSzPts val="1800"/>
              <a:buFont typeface="Trebuchet MS"/>
              <a:buChar char="-"/>
            </a:pPr>
            <a:r>
              <a:rPr lang="en-GB" sz="1800">
                <a:solidFill>
                  <a:schemeClr val="lt1"/>
                </a:solidFill>
                <a:latin typeface="Trebuchet MS"/>
                <a:ea typeface="Trebuchet MS"/>
                <a:cs typeface="Trebuchet MS"/>
                <a:sym typeface="Trebuchet MS"/>
              </a:rPr>
              <a:t>Step 5- Referrals to outside agencies (Local Inclusion Forum Team, Speech and Language Team, Occupational Therapists, </a:t>
            </a:r>
            <a:r>
              <a:rPr lang="en-GB" sz="1800">
                <a:solidFill>
                  <a:schemeClr val="lt1"/>
                </a:solidFill>
                <a:latin typeface="Trebuchet MS"/>
                <a:ea typeface="Trebuchet MS"/>
                <a:cs typeface="Trebuchet MS"/>
                <a:sym typeface="Trebuchet MS"/>
              </a:rPr>
              <a:t>Educational</a:t>
            </a:r>
            <a:r>
              <a:rPr lang="en-GB" sz="1800">
                <a:solidFill>
                  <a:schemeClr val="lt1"/>
                </a:solidFill>
                <a:latin typeface="Trebuchet MS"/>
                <a:ea typeface="Trebuchet MS"/>
                <a:cs typeface="Trebuchet MS"/>
                <a:sym typeface="Trebuchet MS"/>
              </a:rPr>
              <a:t> Psychologist)</a:t>
            </a:r>
            <a:endParaRPr sz="1800">
              <a:solidFill>
                <a:schemeClr val="lt1"/>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0" lvl="0" marL="0" rtl="0" algn="l">
              <a:spcBef>
                <a:spcPts val="0"/>
              </a:spcBef>
              <a:spcAft>
                <a:spcPts val="0"/>
              </a:spcAft>
              <a:buNone/>
            </a:pPr>
            <a:r>
              <a:rPr lang="en-GB" sz="1800">
                <a:solidFill>
                  <a:schemeClr val="lt1"/>
                </a:solidFill>
                <a:latin typeface="Trebuchet MS"/>
                <a:ea typeface="Trebuchet MS"/>
                <a:cs typeface="Trebuchet MS"/>
                <a:sym typeface="Trebuchet MS"/>
              </a:rPr>
              <a:t>If a child’s provision is above and beyond </a:t>
            </a:r>
            <a:r>
              <a:rPr lang="en-GB" sz="1800" u="sng">
                <a:solidFill>
                  <a:schemeClr val="lt1"/>
                </a:solidFill>
                <a:latin typeface="Trebuchet MS"/>
                <a:ea typeface="Trebuchet MS"/>
                <a:cs typeface="Trebuchet MS"/>
                <a:sym typeface="Trebuchet MS"/>
              </a:rPr>
              <a:t>Quality First Teaching</a:t>
            </a:r>
            <a:r>
              <a:rPr lang="en-GB" sz="1800">
                <a:solidFill>
                  <a:schemeClr val="lt1"/>
                </a:solidFill>
                <a:latin typeface="Trebuchet MS"/>
                <a:ea typeface="Trebuchet MS"/>
                <a:cs typeface="Trebuchet MS"/>
                <a:sym typeface="Trebuchet MS"/>
              </a:rPr>
              <a:t> then a </a:t>
            </a:r>
            <a:r>
              <a:rPr lang="en-GB" sz="1800" u="sng">
                <a:solidFill>
                  <a:schemeClr val="lt1"/>
                </a:solidFill>
                <a:latin typeface="Trebuchet MS"/>
                <a:ea typeface="Trebuchet MS"/>
                <a:cs typeface="Trebuchet MS"/>
                <a:sym typeface="Trebuchet MS"/>
              </a:rPr>
              <a:t>Personalised Plan</a:t>
            </a:r>
            <a:r>
              <a:rPr lang="en-GB" sz="1800">
                <a:solidFill>
                  <a:schemeClr val="lt1"/>
                </a:solidFill>
                <a:latin typeface="Trebuchet MS"/>
                <a:ea typeface="Trebuchet MS"/>
                <a:cs typeface="Trebuchet MS"/>
                <a:sym typeface="Trebuchet MS"/>
              </a:rPr>
              <a:t> is implemented to outline </a:t>
            </a:r>
            <a:r>
              <a:rPr lang="en-GB" sz="1800">
                <a:solidFill>
                  <a:schemeClr val="lt1"/>
                </a:solidFill>
                <a:latin typeface="Trebuchet MS"/>
                <a:ea typeface="Trebuchet MS"/>
                <a:cs typeface="Trebuchet MS"/>
                <a:sym typeface="Trebuchet MS"/>
              </a:rPr>
              <a:t>specific</a:t>
            </a:r>
            <a:r>
              <a:rPr lang="en-GB" sz="1800">
                <a:solidFill>
                  <a:schemeClr val="lt1"/>
                </a:solidFill>
                <a:latin typeface="Trebuchet MS"/>
                <a:ea typeface="Trebuchet MS"/>
                <a:cs typeface="Trebuchet MS"/>
                <a:sym typeface="Trebuchet MS"/>
              </a:rPr>
              <a:t> interventions, strategies and resources. This is then reviewed with Class Teacher and parents every 6 weeks. </a:t>
            </a:r>
            <a:endParaRPr sz="1800">
              <a:solidFill>
                <a:schemeClr val="lt1"/>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0" lvl="0" marL="0" rtl="0" algn="l">
              <a:spcBef>
                <a:spcPts val="0"/>
              </a:spcBef>
              <a:spcAft>
                <a:spcPts val="0"/>
              </a:spcAft>
              <a:buNone/>
            </a:pPr>
            <a:r>
              <a:rPr lang="en-GB" sz="1800" u="sng">
                <a:solidFill>
                  <a:schemeClr val="lt1"/>
                </a:solidFill>
                <a:latin typeface="Trebuchet MS"/>
                <a:ea typeface="Trebuchet MS"/>
                <a:cs typeface="Trebuchet MS"/>
                <a:sym typeface="Trebuchet MS"/>
              </a:rPr>
              <a:t>Interventions</a:t>
            </a:r>
            <a:r>
              <a:rPr lang="en-GB" sz="1800">
                <a:solidFill>
                  <a:schemeClr val="lt1"/>
                </a:solidFill>
                <a:latin typeface="Trebuchet MS"/>
                <a:ea typeface="Trebuchet MS"/>
                <a:cs typeface="Trebuchet MS"/>
                <a:sym typeface="Trebuchet MS"/>
              </a:rPr>
              <a:t> we offer at our school are: Drawing and Talking, Sensory Circuits, BEAM, Clever fingers, Phonics intervention, Social Skills group and Size of the Problem. </a:t>
            </a:r>
            <a:endParaRPr sz="1800">
              <a:solidFill>
                <a:schemeClr val="lt1"/>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0" lvl="0" marL="0" rtl="0" algn="l">
              <a:spcBef>
                <a:spcPts val="0"/>
              </a:spcBef>
              <a:spcAft>
                <a:spcPts val="0"/>
              </a:spcAft>
              <a:buNone/>
            </a:pPr>
            <a:r>
              <a:rPr lang="en-GB" sz="1800">
                <a:solidFill>
                  <a:schemeClr val="lt1"/>
                </a:solidFill>
                <a:latin typeface="Trebuchet MS"/>
                <a:ea typeface="Trebuchet MS"/>
                <a:cs typeface="Trebuchet MS"/>
                <a:sym typeface="Trebuchet MS"/>
              </a:rPr>
              <a:t>We have a </a:t>
            </a:r>
            <a:r>
              <a:rPr lang="en-GB" sz="1800" u="sng">
                <a:solidFill>
                  <a:schemeClr val="lt1"/>
                </a:solidFill>
                <a:latin typeface="Trebuchet MS"/>
                <a:ea typeface="Trebuchet MS"/>
                <a:cs typeface="Trebuchet MS"/>
                <a:sym typeface="Trebuchet MS"/>
              </a:rPr>
              <a:t>whole school approach</a:t>
            </a:r>
            <a:r>
              <a:rPr lang="en-GB" sz="1800">
                <a:solidFill>
                  <a:schemeClr val="lt1"/>
                </a:solidFill>
                <a:latin typeface="Trebuchet MS"/>
                <a:ea typeface="Trebuchet MS"/>
                <a:cs typeface="Trebuchet MS"/>
                <a:sym typeface="Trebuchet MS"/>
              </a:rPr>
              <a:t> to visuals. All classrooms have a consistent visual timetable, now and next board, emotions chart and labeled resources with pictures and words. </a:t>
            </a:r>
            <a:endParaRPr sz="180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2019-10-13T10:54:24Z</dcterms:created>
  <dc:creator>Miss Hately</dc:creator>
</cp:coreProperties>
</file>